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9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15050" y="122301"/>
            <a:ext cx="11245850" cy="1353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rgbClr val="E3710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1">
                <a:solidFill>
                  <a:srgbClr val="1707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E3710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1" i="1">
                <a:solidFill>
                  <a:srgbClr val="1707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61" y="0"/>
            <a:ext cx="9113661" cy="27035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E3710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1" i="0">
                <a:solidFill>
                  <a:srgbClr val="E3710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4"/>
            <a:ext cx="5545836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3600" y="96393"/>
            <a:ext cx="13076809" cy="24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1" i="0">
                <a:solidFill>
                  <a:srgbClr val="E3710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49948" y="3910432"/>
            <a:ext cx="10757535" cy="3398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1">
                <a:solidFill>
                  <a:srgbClr val="1707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1.jp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71674"/>
            <a:ext cx="18288000" cy="83153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4660" y="2714624"/>
            <a:ext cx="63353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254" dirty="0">
                <a:solidFill>
                  <a:srgbClr val="000000"/>
                </a:solidFill>
                <a:latin typeface="Calibri"/>
                <a:cs typeface="Calibri"/>
              </a:rPr>
              <a:t>DALLE</a:t>
            </a:r>
            <a:r>
              <a:rPr sz="4400" spc="-1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ORE</a:t>
            </a:r>
            <a:r>
              <a:rPr sz="4400" spc="-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7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295" dirty="0">
                <a:solidFill>
                  <a:srgbClr val="000000"/>
                </a:solidFill>
                <a:latin typeface="Calibri"/>
                <a:cs typeface="Calibri"/>
              </a:rPr>
              <a:t>ALLE</a:t>
            </a:r>
            <a:r>
              <a:rPr sz="4400" spc="-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ORE</a:t>
            </a:r>
            <a:r>
              <a:rPr sz="4400" spc="-1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95" dirty="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39902E-7380-A971-E077-B85E4EA2204A}"/>
              </a:ext>
            </a:extLst>
          </p:cNvPr>
          <p:cNvSpPr/>
          <p:nvPr/>
        </p:nvSpPr>
        <p:spPr>
          <a:xfrm>
            <a:off x="11384660" y="3502024"/>
            <a:ext cx="6598540" cy="955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accent2">
                    <a:lumMod val="75000"/>
                  </a:schemeClr>
                </a:solidFill>
              </a:rPr>
              <a:t>25 – 27 APRILE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59" y="2027903"/>
            <a:ext cx="7825740" cy="1928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16405">
              <a:lnSpc>
                <a:spcPct val="100000"/>
              </a:lnSpc>
              <a:spcBef>
                <a:spcPts val="114"/>
              </a:spcBef>
            </a:pPr>
            <a:r>
              <a:rPr sz="10400" dirty="0">
                <a:solidFill>
                  <a:srgbClr val="17072B"/>
                </a:solidFill>
              </a:rPr>
              <a:t>Una</a:t>
            </a:r>
            <a:r>
              <a:rPr sz="10400" spc="-114" dirty="0">
                <a:solidFill>
                  <a:srgbClr val="17072B"/>
                </a:solidFill>
              </a:rPr>
              <a:t> </a:t>
            </a:r>
            <a:r>
              <a:rPr sz="10400" dirty="0">
                <a:solidFill>
                  <a:srgbClr val="17072B"/>
                </a:solidFill>
              </a:rPr>
              <a:t>torre</a:t>
            </a:r>
            <a:r>
              <a:rPr sz="10400" spc="-105" dirty="0">
                <a:solidFill>
                  <a:srgbClr val="17072B"/>
                </a:solidFill>
              </a:rPr>
              <a:t> </a:t>
            </a:r>
            <a:r>
              <a:rPr sz="10400" dirty="0">
                <a:solidFill>
                  <a:srgbClr val="17072B"/>
                </a:solidFill>
              </a:rPr>
              <a:t>di</a:t>
            </a:r>
            <a:r>
              <a:rPr sz="10400" spc="-85" dirty="0">
                <a:solidFill>
                  <a:srgbClr val="17072B"/>
                </a:solidFill>
              </a:rPr>
              <a:t> </a:t>
            </a:r>
            <a:r>
              <a:rPr sz="10400" spc="-10" dirty="0">
                <a:solidFill>
                  <a:srgbClr val="17072B"/>
                </a:solidFill>
              </a:rPr>
              <a:t>libri</a:t>
            </a:r>
            <a:endParaRPr sz="10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6462648" y="5394071"/>
            <a:ext cx="10943590" cy="426720"/>
            <a:chOff x="6462648" y="5394071"/>
            <a:chExt cx="10943590" cy="426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2648" y="5394071"/>
              <a:ext cx="2057476" cy="426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5481" y="5394071"/>
              <a:ext cx="452627" cy="426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1638" y="5394071"/>
              <a:ext cx="1027785" cy="426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82529" y="5394071"/>
              <a:ext cx="2978150" cy="426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78967" y="5394071"/>
              <a:ext cx="3654425" cy="4267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70350" y="5394071"/>
              <a:ext cx="635507" cy="42672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75364" y="5889371"/>
            <a:ext cx="1582547" cy="42672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7670">
              <a:lnSpc>
                <a:spcPct val="117900"/>
              </a:lnSpc>
              <a:spcBef>
                <a:spcPts val="100"/>
              </a:spcBef>
              <a:tabLst>
                <a:tab pos="2318385" algn="l"/>
                <a:tab pos="2964815" algn="l"/>
                <a:tab pos="3940175" algn="l"/>
                <a:tab pos="4810125" algn="l"/>
                <a:tab pos="5864860" algn="l"/>
                <a:tab pos="6409055" algn="l"/>
                <a:tab pos="7297420" algn="l"/>
                <a:tab pos="7719695" algn="l"/>
                <a:tab pos="8262620" algn="l"/>
                <a:tab pos="9705975" algn="l"/>
              </a:tabLst>
            </a:pPr>
            <a:r>
              <a:rPr spc="-10" dirty="0"/>
              <a:t>Sognavamo</a:t>
            </a:r>
            <a:r>
              <a:rPr dirty="0"/>
              <a:t>	</a:t>
            </a:r>
            <a:r>
              <a:rPr spc="-25" dirty="0"/>
              <a:t>da</a:t>
            </a:r>
            <a:r>
              <a:rPr dirty="0"/>
              <a:t>	</a:t>
            </a:r>
            <a:r>
              <a:rPr spc="-20" dirty="0"/>
              <a:t>anni</a:t>
            </a:r>
            <a:r>
              <a:rPr dirty="0"/>
              <a:t>	</a:t>
            </a:r>
            <a:r>
              <a:rPr spc="-25" dirty="0"/>
              <a:t>una</a:t>
            </a:r>
            <a:r>
              <a:rPr dirty="0"/>
              <a:t>	</a:t>
            </a:r>
            <a:r>
              <a:rPr spc="-10" dirty="0"/>
              <a:t>torre</a:t>
            </a:r>
            <a:r>
              <a:rPr dirty="0"/>
              <a:t>	</a:t>
            </a:r>
            <a:r>
              <a:rPr spc="-25" dirty="0"/>
              <a:t>di</a:t>
            </a:r>
            <a:r>
              <a:rPr dirty="0"/>
              <a:t>	</a:t>
            </a:r>
            <a:r>
              <a:rPr spc="-10" dirty="0"/>
              <a:t>libri</a:t>
            </a:r>
            <a:r>
              <a:rPr dirty="0"/>
              <a:t>	</a:t>
            </a:r>
            <a:r>
              <a:rPr spc="-50" dirty="0"/>
              <a:t>e</a:t>
            </a:r>
            <a:r>
              <a:rPr dirty="0"/>
              <a:t>	</a:t>
            </a:r>
            <a:r>
              <a:rPr spc="-25" dirty="0"/>
              <a:t>di</a:t>
            </a:r>
            <a:r>
              <a:rPr dirty="0"/>
              <a:t>	</a:t>
            </a:r>
            <a:r>
              <a:rPr spc="-10" dirty="0"/>
              <a:t>cultura</a:t>
            </a:r>
            <a:r>
              <a:rPr dirty="0"/>
              <a:t>	</a:t>
            </a:r>
            <a:r>
              <a:rPr spc="-25" dirty="0"/>
              <a:t>che </a:t>
            </a:r>
            <a:r>
              <a:rPr dirty="0"/>
              <a:t>innalzasse</a:t>
            </a:r>
            <a:r>
              <a:rPr spc="-50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dirty="0"/>
              <a:t>città,</a:t>
            </a:r>
            <a:r>
              <a:rPr spc="-50" dirty="0"/>
              <a:t> 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l'abbiamo</a:t>
            </a:r>
            <a:r>
              <a:rPr spc="-40" dirty="0"/>
              <a:t> </a:t>
            </a:r>
            <a:r>
              <a:rPr spc="-10" dirty="0"/>
              <a:t>creata.</a:t>
            </a:r>
          </a:p>
          <a:p>
            <a:pPr>
              <a:lnSpc>
                <a:spcPct val="100000"/>
              </a:lnSpc>
              <a:spcBef>
                <a:spcPts val="3310"/>
              </a:spcBef>
            </a:pPr>
            <a:endParaRPr spc="-10" dirty="0"/>
          </a:p>
          <a:p>
            <a:pPr marL="12700" marR="5080" algn="just">
              <a:lnSpc>
                <a:spcPct val="116100"/>
              </a:lnSpc>
              <a:tabLst>
                <a:tab pos="6817359" algn="l"/>
              </a:tabLst>
            </a:pPr>
            <a:r>
              <a:rPr sz="2800" i="0" spc="-10" dirty="0">
                <a:solidFill>
                  <a:srgbClr val="E0963C"/>
                </a:solidFill>
                <a:latin typeface="Tahoma"/>
                <a:cs typeface="Tahoma"/>
              </a:rPr>
              <a:t>Festival</a:t>
            </a:r>
            <a:r>
              <a:rPr sz="2800" i="0" spc="330" dirty="0">
                <a:solidFill>
                  <a:srgbClr val="E0963C"/>
                </a:solidFill>
                <a:latin typeface="Tahoma"/>
                <a:cs typeface="Tahoma"/>
              </a:rPr>
              <a:t> </a:t>
            </a:r>
            <a:r>
              <a:rPr sz="2800" i="0" dirty="0">
                <a:solidFill>
                  <a:srgbClr val="E0963C"/>
                </a:solidFill>
                <a:latin typeface="Tahoma"/>
                <a:cs typeface="Tahoma"/>
              </a:rPr>
              <a:t>di</a:t>
            </a:r>
            <a:r>
              <a:rPr sz="2800" i="0" spc="325" dirty="0">
                <a:solidFill>
                  <a:srgbClr val="E0963C"/>
                </a:solidFill>
                <a:latin typeface="Tahoma"/>
                <a:cs typeface="Tahoma"/>
              </a:rPr>
              <a:t> </a:t>
            </a:r>
            <a:r>
              <a:rPr sz="2800" i="0" spc="-20" dirty="0">
                <a:solidFill>
                  <a:srgbClr val="E0963C"/>
                </a:solidFill>
                <a:latin typeface="Tahoma"/>
                <a:cs typeface="Tahoma"/>
              </a:rPr>
              <a:t>respiro</a:t>
            </a:r>
            <a:r>
              <a:rPr sz="2800" i="0" spc="335" dirty="0">
                <a:solidFill>
                  <a:srgbClr val="E0963C"/>
                </a:solidFill>
                <a:latin typeface="Tahoma"/>
                <a:cs typeface="Tahoma"/>
              </a:rPr>
              <a:t> </a:t>
            </a:r>
            <a:r>
              <a:rPr sz="2800" i="0" spc="-10" dirty="0">
                <a:solidFill>
                  <a:srgbClr val="E0963C"/>
                </a:solidFill>
                <a:latin typeface="Tahoma"/>
                <a:cs typeface="Tahoma"/>
              </a:rPr>
              <a:t>nazionale</a:t>
            </a:r>
            <a:r>
              <a:rPr sz="2800" i="0" dirty="0">
                <a:solidFill>
                  <a:srgbClr val="E0963C"/>
                </a:solidFill>
                <a:latin typeface="Tahoma"/>
                <a:cs typeface="Tahoma"/>
              </a:rPr>
              <a:t>	</a:t>
            </a:r>
            <a:r>
              <a:rPr sz="2800" i="0" dirty="0">
                <a:solidFill>
                  <a:srgbClr val="000000"/>
                </a:solidFill>
                <a:latin typeface="Tahoma"/>
                <a:cs typeface="Tahoma"/>
              </a:rPr>
              <a:t>ai</a:t>
            </a:r>
            <a:r>
              <a:rPr sz="2800" i="0" spc="1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dirty="0">
                <a:solidFill>
                  <a:srgbClr val="000000"/>
                </a:solidFill>
                <a:latin typeface="Tahoma"/>
                <a:cs typeface="Tahoma"/>
              </a:rPr>
              <a:t>libri,</a:t>
            </a:r>
            <a:r>
              <a:rPr sz="2800" i="0" spc="1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dirty="0">
                <a:solidFill>
                  <a:srgbClr val="000000"/>
                </a:solidFill>
                <a:latin typeface="Tahoma"/>
                <a:cs typeface="Tahoma"/>
              </a:rPr>
              <a:t>alla</a:t>
            </a:r>
            <a:r>
              <a:rPr sz="2800" i="0" spc="1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dirty="0">
                <a:solidFill>
                  <a:srgbClr val="000000"/>
                </a:solidFill>
                <a:latin typeface="Tahoma"/>
                <a:cs typeface="Tahoma"/>
              </a:rPr>
              <a:t>carta,</a:t>
            </a:r>
            <a:r>
              <a:rPr sz="2800" i="0" spc="1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80" dirty="0">
                <a:solidFill>
                  <a:srgbClr val="000000"/>
                </a:solidFill>
                <a:latin typeface="Tahoma"/>
                <a:cs typeface="Tahoma"/>
              </a:rPr>
              <a:t>alla </a:t>
            </a:r>
            <a:r>
              <a:rPr sz="2800" i="0" spc="-125" dirty="0">
                <a:solidFill>
                  <a:srgbClr val="000000"/>
                </a:solidFill>
                <a:latin typeface="Tahoma"/>
                <a:cs typeface="Tahoma"/>
              </a:rPr>
              <a:t>stampa,</a:t>
            </a:r>
            <a:r>
              <a:rPr sz="2800" i="0" spc="-8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45" dirty="0">
                <a:solidFill>
                  <a:srgbClr val="000000"/>
                </a:solidFill>
                <a:latin typeface="Tahoma"/>
                <a:cs typeface="Tahoma"/>
              </a:rPr>
              <a:t>alla</a:t>
            </a:r>
            <a:r>
              <a:rPr sz="2800" i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20" dirty="0">
                <a:solidFill>
                  <a:srgbClr val="000000"/>
                </a:solidFill>
                <a:latin typeface="Tahoma"/>
                <a:cs typeface="Tahoma"/>
              </a:rPr>
              <a:t>cultura,</a:t>
            </a:r>
            <a:r>
              <a:rPr sz="2800" i="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45" dirty="0">
                <a:solidFill>
                  <a:srgbClr val="000000"/>
                </a:solidFill>
                <a:latin typeface="Tahoma"/>
                <a:cs typeface="Tahoma"/>
              </a:rPr>
              <a:t>alla</a:t>
            </a:r>
            <a:r>
              <a:rPr sz="2800" i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20" dirty="0">
                <a:solidFill>
                  <a:srgbClr val="000000"/>
                </a:solidFill>
                <a:latin typeface="Tahoma"/>
                <a:cs typeface="Tahoma"/>
              </a:rPr>
              <a:t>scrittura</a:t>
            </a:r>
            <a:r>
              <a:rPr sz="2800" i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315" dirty="0">
                <a:solidFill>
                  <a:srgbClr val="000000"/>
                </a:solidFill>
                <a:latin typeface="Tahoma"/>
                <a:cs typeface="Tahoma"/>
              </a:rPr>
              <a:t>e,</a:t>
            </a:r>
            <a:r>
              <a:rPr sz="2800" i="0" spc="1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30" dirty="0">
                <a:solidFill>
                  <a:srgbClr val="000000"/>
                </a:solidFill>
                <a:latin typeface="Tahoma"/>
                <a:cs typeface="Tahoma"/>
              </a:rPr>
              <a:t>soprattutto,</a:t>
            </a:r>
            <a:r>
              <a:rPr sz="2800" i="0" spc="-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229" dirty="0">
                <a:solidFill>
                  <a:srgbClr val="000000"/>
                </a:solidFill>
                <a:latin typeface="Tahoma"/>
                <a:cs typeface="Tahoma"/>
              </a:rPr>
              <a:t>al</a:t>
            </a:r>
            <a:r>
              <a:rPr sz="2800" i="0" spc="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25" dirty="0">
                <a:solidFill>
                  <a:srgbClr val="000000"/>
                </a:solidFill>
                <a:latin typeface="Tahoma"/>
                <a:cs typeface="Tahoma"/>
              </a:rPr>
              <a:t>loro</a:t>
            </a:r>
            <a:r>
              <a:rPr sz="2800" i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35" dirty="0">
                <a:solidFill>
                  <a:srgbClr val="000000"/>
                </a:solidFill>
                <a:latin typeface="Tahoma"/>
                <a:cs typeface="Tahoma"/>
              </a:rPr>
              <a:t>intreccio, </a:t>
            </a:r>
            <a:r>
              <a:rPr sz="2800" i="0" spc="-80" dirty="0">
                <a:solidFill>
                  <a:srgbClr val="000000"/>
                </a:solidFill>
                <a:latin typeface="Tahoma"/>
                <a:cs typeface="Tahoma"/>
              </a:rPr>
              <a:t>creativo</a:t>
            </a:r>
            <a:r>
              <a:rPr sz="2800" i="0" spc="-2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5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800" i="0" spc="-2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800" i="0" spc="-10" dirty="0">
                <a:solidFill>
                  <a:srgbClr val="000000"/>
                </a:solidFill>
                <a:latin typeface="Tahoma"/>
                <a:cs typeface="Tahoma"/>
              </a:rPr>
              <a:t>storico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49485" y="6880225"/>
            <a:ext cx="155448" cy="42671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462648" y="7873872"/>
            <a:ext cx="10916920" cy="411480"/>
            <a:chOff x="6462648" y="7873872"/>
            <a:chExt cx="10916920" cy="41148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2648" y="7873872"/>
              <a:ext cx="653796" cy="4114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3292" y="7873872"/>
              <a:ext cx="3225774" cy="411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24261" y="7873872"/>
              <a:ext cx="1617980" cy="4114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67388" y="7873872"/>
              <a:ext cx="5512181" cy="41148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6462648" y="8355152"/>
            <a:ext cx="10880725" cy="412115"/>
            <a:chOff x="6462648" y="8355152"/>
            <a:chExt cx="10880725" cy="41211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2648" y="8355152"/>
              <a:ext cx="1241844" cy="41178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65465" y="8355152"/>
              <a:ext cx="3276219" cy="4117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94821" y="8355152"/>
              <a:ext cx="377951" cy="4117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99621" y="8355152"/>
              <a:ext cx="2965322" cy="411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116811" y="8355152"/>
              <a:ext cx="3226054" cy="411784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462648" y="8838895"/>
            <a:ext cx="9188450" cy="411480"/>
            <a:chOff x="6462648" y="8838895"/>
            <a:chExt cx="9188450" cy="411480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648" y="8838895"/>
              <a:ext cx="2365629" cy="4114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50553" y="8838895"/>
              <a:ext cx="377951" cy="4114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14205" y="8838895"/>
              <a:ext cx="908913" cy="4114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46309" y="8838895"/>
              <a:ext cx="1226172" cy="41148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95405" y="8838895"/>
              <a:ext cx="1918843" cy="4114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38176" y="8838895"/>
              <a:ext cx="427481" cy="4114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97840" y="8838895"/>
              <a:ext cx="870584" cy="4114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968983" y="8838895"/>
              <a:ext cx="721359" cy="4114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586204" y="8838895"/>
              <a:ext cx="1064729" cy="41148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73426" y="8838895"/>
              <a:ext cx="152400" cy="411480"/>
            </a:xfrm>
            <a:prstGeom prst="rect">
              <a:avLst/>
            </a:prstGeom>
          </p:spPr>
        </p:pic>
      </p:grpSp>
      <p:sp>
        <p:nvSpPr>
          <p:cNvPr id="36" name="Rettangolo 35">
            <a:extLst>
              <a:ext uri="{FF2B5EF4-FFF2-40B4-BE49-F238E27FC236}">
                <a16:creationId xmlns:a16="http://schemas.microsoft.com/office/drawing/2014/main" id="{6AF81AC7-4DDC-FEA6-A98A-2FA8950C8ACD}"/>
              </a:ext>
            </a:extLst>
          </p:cNvPr>
          <p:cNvSpPr/>
          <p:nvPr/>
        </p:nvSpPr>
        <p:spPr>
          <a:xfrm>
            <a:off x="9349485" y="3151813"/>
            <a:ext cx="4949825" cy="68666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/>
              <a:t>25 – 27 APRILE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3401" rIns="0" bIns="0" rtlCol="0">
            <a:spAutoFit/>
          </a:bodyPr>
          <a:lstStyle/>
          <a:p>
            <a:pPr marL="7191375">
              <a:lnSpc>
                <a:spcPct val="100000"/>
              </a:lnSpc>
              <a:spcBef>
                <a:spcPts val="100"/>
              </a:spcBef>
            </a:pPr>
            <a:r>
              <a:rPr sz="6000" b="0" spc="225" dirty="0">
                <a:latin typeface="Calibri"/>
                <a:cs typeface="Calibri"/>
              </a:rPr>
              <a:t>I</a:t>
            </a:r>
            <a:r>
              <a:rPr sz="6000" b="0" spc="150" dirty="0">
                <a:latin typeface="Calibri"/>
                <a:cs typeface="Calibri"/>
              </a:rPr>
              <a:t> </a:t>
            </a:r>
            <a:r>
              <a:rPr sz="6000" b="0" spc="-180" dirty="0">
                <a:latin typeface="Calibri"/>
                <a:cs typeface="Calibri"/>
              </a:rPr>
              <a:t>numeri</a:t>
            </a:r>
            <a:r>
              <a:rPr sz="6000" b="0" spc="120" dirty="0">
                <a:latin typeface="Calibri"/>
                <a:cs typeface="Calibri"/>
              </a:rPr>
              <a:t> </a:t>
            </a:r>
            <a:r>
              <a:rPr sz="6000" b="0" spc="-254" dirty="0">
                <a:latin typeface="Calibri"/>
                <a:cs typeface="Calibri"/>
              </a:rPr>
              <a:t>del</a:t>
            </a:r>
            <a:r>
              <a:rPr sz="6000" b="0" spc="135" dirty="0">
                <a:latin typeface="Calibri"/>
                <a:cs typeface="Calibri"/>
              </a:rPr>
              <a:t> </a:t>
            </a:r>
            <a:r>
              <a:rPr sz="6000" b="0" spc="-90" dirty="0">
                <a:latin typeface="Calibri"/>
                <a:cs typeface="Calibri"/>
              </a:rPr>
              <a:t>festival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8443" y="3401451"/>
            <a:ext cx="1059815" cy="1006475"/>
            <a:chOff x="638443" y="3401451"/>
            <a:chExt cx="1059815" cy="1006475"/>
          </a:xfrm>
        </p:grpSpPr>
        <p:sp>
          <p:nvSpPr>
            <p:cNvPr id="4" name="object 4"/>
            <p:cNvSpPr/>
            <p:nvPr/>
          </p:nvSpPr>
          <p:spPr>
            <a:xfrm>
              <a:off x="638441" y="3401453"/>
              <a:ext cx="502920" cy="1006475"/>
            </a:xfrm>
            <a:custGeom>
              <a:avLst/>
              <a:gdLst/>
              <a:ahLst/>
              <a:cxnLst/>
              <a:rect l="l" t="t" r="r" b="b"/>
              <a:pathLst>
                <a:path w="502919" h="1006475">
                  <a:moveTo>
                    <a:pt x="502691" y="323367"/>
                  </a:moveTo>
                  <a:lnTo>
                    <a:pt x="323164" y="503021"/>
                  </a:lnTo>
                  <a:lnTo>
                    <a:pt x="502691" y="682650"/>
                  </a:lnTo>
                  <a:lnTo>
                    <a:pt x="502691" y="323367"/>
                  </a:lnTo>
                  <a:close/>
                </a:path>
                <a:path w="502919" h="1006475">
                  <a:moveTo>
                    <a:pt x="502691" y="0"/>
                  </a:moveTo>
                  <a:lnTo>
                    <a:pt x="0" y="503021"/>
                  </a:lnTo>
                  <a:lnTo>
                    <a:pt x="502691" y="1006017"/>
                  </a:lnTo>
                  <a:lnTo>
                    <a:pt x="502691" y="754532"/>
                  </a:lnTo>
                  <a:lnTo>
                    <a:pt x="251345" y="503021"/>
                  </a:lnTo>
                  <a:lnTo>
                    <a:pt x="502691" y="251498"/>
                  </a:lnTo>
                  <a:lnTo>
                    <a:pt x="502691" y="0"/>
                  </a:lnTo>
                  <a:close/>
                </a:path>
              </a:pathLst>
            </a:custGeom>
            <a:solidFill>
              <a:srgbClr val="ACA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7063" y="3401451"/>
              <a:ext cx="520700" cy="1006475"/>
            </a:xfrm>
            <a:custGeom>
              <a:avLst/>
              <a:gdLst/>
              <a:ahLst/>
              <a:cxnLst/>
              <a:rect l="l" t="t" r="r" b="b"/>
              <a:pathLst>
                <a:path w="520700" h="1006475">
                  <a:moveTo>
                    <a:pt x="0" y="0"/>
                  </a:moveTo>
                  <a:lnTo>
                    <a:pt x="0" y="251490"/>
                  </a:lnTo>
                  <a:lnTo>
                    <a:pt x="251365" y="503015"/>
                  </a:lnTo>
                  <a:lnTo>
                    <a:pt x="0" y="754527"/>
                  </a:lnTo>
                  <a:lnTo>
                    <a:pt x="0" y="1006011"/>
                  </a:lnTo>
                  <a:lnTo>
                    <a:pt x="520626" y="503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5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9590" y="5242405"/>
            <a:ext cx="735965" cy="4196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30"/>
              </a:lnSpc>
            </a:pPr>
            <a:r>
              <a:rPr sz="5000" b="1" spc="90" dirty="0">
                <a:solidFill>
                  <a:srgbClr val="ACAAA4"/>
                </a:solidFill>
                <a:latin typeface="Arial"/>
                <a:cs typeface="Arial"/>
              </a:rPr>
              <a:t>1^</a:t>
            </a:r>
            <a:r>
              <a:rPr sz="5000" b="1" spc="409" dirty="0">
                <a:solidFill>
                  <a:srgbClr val="ACAAA4"/>
                </a:solidFill>
                <a:latin typeface="Arial"/>
                <a:cs typeface="Arial"/>
              </a:rPr>
              <a:t> </a:t>
            </a:r>
            <a:r>
              <a:rPr sz="5000" b="1" spc="170" dirty="0">
                <a:solidFill>
                  <a:srgbClr val="ACAAA4"/>
                </a:solidFill>
                <a:latin typeface="Arial"/>
                <a:cs typeface="Arial"/>
              </a:rPr>
              <a:t>EDIZIONE</a:t>
            </a:r>
            <a:endParaRPr sz="5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44522" y="4167251"/>
            <a:ext cx="5090795" cy="3632835"/>
            <a:chOff x="2144522" y="4167251"/>
            <a:chExt cx="5090795" cy="36328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4522" y="4924933"/>
              <a:ext cx="4335526" cy="7010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4522" y="5649163"/>
              <a:ext cx="2811272" cy="7013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4522" y="6374257"/>
              <a:ext cx="2932303" cy="7010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4522" y="7098792"/>
              <a:ext cx="2757297" cy="7010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4522" y="4167251"/>
              <a:ext cx="5090287" cy="3688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4522" y="4522343"/>
              <a:ext cx="2596769" cy="36880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522973" y="3433866"/>
            <a:ext cx="1059321" cy="1006477"/>
            <a:chOff x="8191386" y="3444123"/>
            <a:chExt cx="1059321" cy="1006477"/>
          </a:xfrm>
        </p:grpSpPr>
        <p:sp>
          <p:nvSpPr>
            <p:cNvPr id="15" name="object 15"/>
            <p:cNvSpPr/>
            <p:nvPr/>
          </p:nvSpPr>
          <p:spPr>
            <a:xfrm>
              <a:off x="8191386" y="3444125"/>
              <a:ext cx="502920" cy="1006475"/>
            </a:xfrm>
            <a:custGeom>
              <a:avLst/>
              <a:gdLst/>
              <a:ahLst/>
              <a:cxnLst/>
              <a:rect l="l" t="t" r="r" b="b"/>
              <a:pathLst>
                <a:path w="502920" h="1006475">
                  <a:moveTo>
                    <a:pt x="502691" y="323367"/>
                  </a:moveTo>
                  <a:lnTo>
                    <a:pt x="323164" y="503021"/>
                  </a:lnTo>
                  <a:lnTo>
                    <a:pt x="502691" y="682650"/>
                  </a:lnTo>
                  <a:lnTo>
                    <a:pt x="502691" y="323367"/>
                  </a:lnTo>
                  <a:close/>
                </a:path>
                <a:path w="502920" h="1006475">
                  <a:moveTo>
                    <a:pt x="502691" y="0"/>
                  </a:moveTo>
                  <a:lnTo>
                    <a:pt x="0" y="503021"/>
                  </a:lnTo>
                  <a:lnTo>
                    <a:pt x="502691" y="1006017"/>
                  </a:lnTo>
                  <a:lnTo>
                    <a:pt x="502691" y="754532"/>
                  </a:lnTo>
                  <a:lnTo>
                    <a:pt x="251345" y="503021"/>
                  </a:lnTo>
                  <a:lnTo>
                    <a:pt x="502691" y="251498"/>
                  </a:lnTo>
                  <a:lnTo>
                    <a:pt x="502691" y="0"/>
                  </a:lnTo>
                  <a:close/>
                </a:path>
              </a:pathLst>
            </a:custGeom>
            <a:solidFill>
              <a:srgbClr val="ACA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30007" y="3444123"/>
              <a:ext cx="520700" cy="1006475"/>
            </a:xfrm>
            <a:custGeom>
              <a:avLst/>
              <a:gdLst/>
              <a:ahLst/>
              <a:cxnLst/>
              <a:rect l="l" t="t" r="r" b="b"/>
              <a:pathLst>
                <a:path w="520700" h="1006475">
                  <a:moveTo>
                    <a:pt x="0" y="0"/>
                  </a:moveTo>
                  <a:lnTo>
                    <a:pt x="0" y="251490"/>
                  </a:lnTo>
                  <a:lnTo>
                    <a:pt x="251365" y="503015"/>
                  </a:lnTo>
                  <a:lnTo>
                    <a:pt x="0" y="754527"/>
                  </a:lnTo>
                  <a:lnTo>
                    <a:pt x="0" y="1006011"/>
                  </a:lnTo>
                  <a:lnTo>
                    <a:pt x="520626" y="503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5F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721092" y="5318123"/>
            <a:ext cx="735965" cy="41941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5630"/>
              </a:lnSpc>
            </a:pPr>
            <a:r>
              <a:rPr sz="5000" b="1" spc="90" dirty="0">
                <a:solidFill>
                  <a:srgbClr val="ACAAA4"/>
                </a:solidFill>
                <a:latin typeface="Arial"/>
                <a:cs typeface="Arial"/>
              </a:rPr>
              <a:t>2^</a:t>
            </a:r>
            <a:r>
              <a:rPr sz="5000" b="1" spc="405" dirty="0">
                <a:solidFill>
                  <a:srgbClr val="ACAAA4"/>
                </a:solidFill>
                <a:latin typeface="Arial"/>
                <a:cs typeface="Arial"/>
              </a:rPr>
              <a:t> </a:t>
            </a:r>
            <a:r>
              <a:rPr sz="5000" b="1" spc="170" dirty="0">
                <a:solidFill>
                  <a:srgbClr val="ACAAA4"/>
                </a:solidFill>
                <a:latin typeface="Arial"/>
                <a:cs typeface="Arial"/>
              </a:rPr>
              <a:t>EDIZIONE</a:t>
            </a:r>
            <a:endParaRPr sz="50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744902" y="4971412"/>
            <a:ext cx="5062855" cy="4887595"/>
            <a:chOff x="9698101" y="4967604"/>
            <a:chExt cx="5062855" cy="48875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98101" y="4967604"/>
              <a:ext cx="4364989" cy="7010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98101" y="5665673"/>
              <a:ext cx="2766949" cy="7013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8101" y="6364477"/>
              <a:ext cx="2688971" cy="7010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98101" y="7062800"/>
              <a:ext cx="2786126" cy="7013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98101" y="7761477"/>
              <a:ext cx="3791076" cy="7010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98101" y="8459723"/>
              <a:ext cx="3408172" cy="7010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98101" y="9154058"/>
              <a:ext cx="5062347" cy="70104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131822" y="3200146"/>
            <a:ext cx="15252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80" dirty="0">
                <a:solidFill>
                  <a:srgbClr val="E37109"/>
                </a:solidFill>
                <a:latin typeface="Calibri"/>
                <a:cs typeface="Calibri"/>
              </a:rPr>
              <a:t>2020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35466" y="3336263"/>
            <a:ext cx="15252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80" dirty="0">
                <a:solidFill>
                  <a:srgbClr val="E37109"/>
                </a:solidFill>
                <a:latin typeface="Calibri"/>
                <a:cs typeface="Calibri"/>
              </a:rPr>
              <a:t>2022</a:t>
            </a:r>
            <a:endParaRPr sz="6000" dirty="0">
              <a:latin typeface="Calibri"/>
              <a:cs typeface="Calibri"/>
            </a:endParaRPr>
          </a:p>
        </p:txBody>
      </p:sp>
      <p:grpSp>
        <p:nvGrpSpPr>
          <p:cNvPr id="28" name="object 14">
            <a:extLst>
              <a:ext uri="{FF2B5EF4-FFF2-40B4-BE49-F238E27FC236}">
                <a16:creationId xmlns:a16="http://schemas.microsoft.com/office/drawing/2014/main" id="{387B1750-DF58-D345-23A5-6B1C9C87235C}"/>
              </a:ext>
            </a:extLst>
          </p:cNvPr>
          <p:cNvGrpSpPr/>
          <p:nvPr/>
        </p:nvGrpSpPr>
        <p:grpSpPr>
          <a:xfrm>
            <a:off x="13084912" y="3370324"/>
            <a:ext cx="1059321" cy="1006477"/>
            <a:chOff x="8191386" y="3444123"/>
            <a:chExt cx="1059321" cy="1006477"/>
          </a:xfrm>
        </p:grpSpPr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40BB5177-355A-0B63-0A6B-17754EFB8344}"/>
                </a:ext>
              </a:extLst>
            </p:cNvPr>
            <p:cNvSpPr/>
            <p:nvPr/>
          </p:nvSpPr>
          <p:spPr>
            <a:xfrm>
              <a:off x="8191386" y="3444125"/>
              <a:ext cx="502920" cy="1006475"/>
            </a:xfrm>
            <a:custGeom>
              <a:avLst/>
              <a:gdLst/>
              <a:ahLst/>
              <a:cxnLst/>
              <a:rect l="l" t="t" r="r" b="b"/>
              <a:pathLst>
                <a:path w="502920" h="1006475">
                  <a:moveTo>
                    <a:pt x="502691" y="323367"/>
                  </a:moveTo>
                  <a:lnTo>
                    <a:pt x="323164" y="503021"/>
                  </a:lnTo>
                  <a:lnTo>
                    <a:pt x="502691" y="682650"/>
                  </a:lnTo>
                  <a:lnTo>
                    <a:pt x="502691" y="323367"/>
                  </a:lnTo>
                  <a:close/>
                </a:path>
                <a:path w="502920" h="1006475">
                  <a:moveTo>
                    <a:pt x="502691" y="0"/>
                  </a:moveTo>
                  <a:lnTo>
                    <a:pt x="0" y="503021"/>
                  </a:lnTo>
                  <a:lnTo>
                    <a:pt x="502691" y="1006017"/>
                  </a:lnTo>
                  <a:lnTo>
                    <a:pt x="502691" y="754532"/>
                  </a:lnTo>
                  <a:lnTo>
                    <a:pt x="251345" y="503021"/>
                  </a:lnTo>
                  <a:lnTo>
                    <a:pt x="502691" y="251498"/>
                  </a:lnTo>
                  <a:lnTo>
                    <a:pt x="502691" y="0"/>
                  </a:lnTo>
                  <a:close/>
                </a:path>
              </a:pathLst>
            </a:custGeom>
            <a:solidFill>
              <a:srgbClr val="ACA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F4AA52BE-A3CE-BCD0-6FA0-AD924CCFF9BA}"/>
                </a:ext>
              </a:extLst>
            </p:cNvPr>
            <p:cNvSpPr/>
            <p:nvPr/>
          </p:nvSpPr>
          <p:spPr>
            <a:xfrm>
              <a:off x="8730007" y="3444123"/>
              <a:ext cx="520700" cy="1006475"/>
            </a:xfrm>
            <a:custGeom>
              <a:avLst/>
              <a:gdLst/>
              <a:ahLst/>
              <a:cxnLst/>
              <a:rect l="l" t="t" r="r" b="b"/>
              <a:pathLst>
                <a:path w="520700" h="1006475">
                  <a:moveTo>
                    <a:pt x="0" y="0"/>
                  </a:moveTo>
                  <a:lnTo>
                    <a:pt x="0" y="251490"/>
                  </a:lnTo>
                  <a:lnTo>
                    <a:pt x="251365" y="503015"/>
                  </a:lnTo>
                  <a:lnTo>
                    <a:pt x="0" y="754527"/>
                  </a:lnTo>
                  <a:lnTo>
                    <a:pt x="0" y="1006011"/>
                  </a:lnTo>
                  <a:lnTo>
                    <a:pt x="520626" y="503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5F4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0B15766-CBF6-F378-738A-3927636A7685}"/>
              </a:ext>
            </a:extLst>
          </p:cNvPr>
          <p:cNvSpPr txBox="1"/>
          <p:nvPr/>
        </p:nvSpPr>
        <p:spPr>
          <a:xfrm>
            <a:off x="14554200" y="339226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spc="-80" dirty="0">
                <a:solidFill>
                  <a:srgbClr val="E37109"/>
                </a:solidFill>
                <a:latin typeface="Calibri"/>
                <a:cs typeface="Calibri"/>
              </a:rPr>
              <a:t>2024</a:t>
            </a:r>
            <a:endParaRPr lang="it-IT" sz="6000" dirty="0">
              <a:latin typeface="Calibri"/>
              <a:cs typeface="Calibri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DC87372-A919-44B1-11CA-EC6D332DDA6C}"/>
              </a:ext>
            </a:extLst>
          </p:cNvPr>
          <p:cNvSpPr txBox="1"/>
          <p:nvPr/>
        </p:nvSpPr>
        <p:spPr>
          <a:xfrm>
            <a:off x="12823823" y="4536059"/>
            <a:ext cx="55336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10.000 PRESENZE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110 EVENTI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80 STAND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UN’AREA BIMBI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100 STUDENTI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20 PARTNER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2 ANTEPRIME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2 PREMI LETTERARI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1 CONCORSO PER LE SCUOLE PRIMARIE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1E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93617"/>
            <a:ext cx="18288000" cy="19860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88363" y="82296"/>
            <a:ext cx="4785360" cy="9057640"/>
            <a:chOff x="1388363" y="82296"/>
            <a:chExt cx="4785360" cy="9057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771" y="82296"/>
              <a:ext cx="2282952" cy="31973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88363" y="3279647"/>
              <a:ext cx="4785360" cy="5859780"/>
            </a:xfrm>
            <a:custGeom>
              <a:avLst/>
              <a:gdLst/>
              <a:ahLst/>
              <a:cxnLst/>
              <a:rect l="l" t="t" r="r" b="b"/>
              <a:pathLst>
                <a:path w="4785360" h="5859780">
                  <a:moveTo>
                    <a:pt x="4501261" y="0"/>
                  </a:moveTo>
                  <a:lnTo>
                    <a:pt x="284099" y="0"/>
                  </a:lnTo>
                  <a:lnTo>
                    <a:pt x="238000" y="3716"/>
                  </a:lnTo>
                  <a:lnTo>
                    <a:pt x="194275" y="14475"/>
                  </a:lnTo>
                  <a:lnTo>
                    <a:pt x="153508" y="31694"/>
                  </a:lnTo>
                  <a:lnTo>
                    <a:pt x="116284" y="54786"/>
                  </a:lnTo>
                  <a:lnTo>
                    <a:pt x="83184" y="83169"/>
                  </a:lnTo>
                  <a:lnTo>
                    <a:pt x="54794" y="116256"/>
                  </a:lnTo>
                  <a:lnTo>
                    <a:pt x="31697" y="153465"/>
                  </a:lnTo>
                  <a:lnTo>
                    <a:pt x="14476" y="194210"/>
                  </a:lnTo>
                  <a:lnTo>
                    <a:pt x="3716" y="237907"/>
                  </a:lnTo>
                  <a:lnTo>
                    <a:pt x="0" y="283972"/>
                  </a:lnTo>
                  <a:lnTo>
                    <a:pt x="0" y="5575808"/>
                  </a:lnTo>
                  <a:lnTo>
                    <a:pt x="3716" y="5621872"/>
                  </a:lnTo>
                  <a:lnTo>
                    <a:pt x="14476" y="5665569"/>
                  </a:lnTo>
                  <a:lnTo>
                    <a:pt x="31697" y="5706314"/>
                  </a:lnTo>
                  <a:lnTo>
                    <a:pt x="54794" y="5743523"/>
                  </a:lnTo>
                  <a:lnTo>
                    <a:pt x="83185" y="5776610"/>
                  </a:lnTo>
                  <a:lnTo>
                    <a:pt x="116284" y="5804993"/>
                  </a:lnTo>
                  <a:lnTo>
                    <a:pt x="153508" y="5828085"/>
                  </a:lnTo>
                  <a:lnTo>
                    <a:pt x="194275" y="5845304"/>
                  </a:lnTo>
                  <a:lnTo>
                    <a:pt x="238000" y="5856063"/>
                  </a:lnTo>
                  <a:lnTo>
                    <a:pt x="284099" y="5859780"/>
                  </a:lnTo>
                  <a:lnTo>
                    <a:pt x="4501261" y="5859780"/>
                  </a:lnTo>
                  <a:lnTo>
                    <a:pt x="4547359" y="5856063"/>
                  </a:lnTo>
                  <a:lnTo>
                    <a:pt x="4591084" y="5845304"/>
                  </a:lnTo>
                  <a:lnTo>
                    <a:pt x="4631851" y="5828085"/>
                  </a:lnTo>
                  <a:lnTo>
                    <a:pt x="4669075" y="5804993"/>
                  </a:lnTo>
                  <a:lnTo>
                    <a:pt x="4702175" y="5776610"/>
                  </a:lnTo>
                  <a:lnTo>
                    <a:pt x="4730565" y="5743523"/>
                  </a:lnTo>
                  <a:lnTo>
                    <a:pt x="4753662" y="5706314"/>
                  </a:lnTo>
                  <a:lnTo>
                    <a:pt x="4770883" y="5665569"/>
                  </a:lnTo>
                  <a:lnTo>
                    <a:pt x="4781643" y="5621872"/>
                  </a:lnTo>
                  <a:lnTo>
                    <a:pt x="4785360" y="5575808"/>
                  </a:lnTo>
                  <a:lnTo>
                    <a:pt x="4785360" y="283972"/>
                  </a:lnTo>
                  <a:lnTo>
                    <a:pt x="4781643" y="237907"/>
                  </a:lnTo>
                  <a:lnTo>
                    <a:pt x="4770883" y="194210"/>
                  </a:lnTo>
                  <a:lnTo>
                    <a:pt x="4753662" y="153465"/>
                  </a:lnTo>
                  <a:lnTo>
                    <a:pt x="4730565" y="116256"/>
                  </a:lnTo>
                  <a:lnTo>
                    <a:pt x="4702175" y="83169"/>
                  </a:lnTo>
                  <a:lnTo>
                    <a:pt x="4669075" y="54786"/>
                  </a:lnTo>
                  <a:lnTo>
                    <a:pt x="4631851" y="31694"/>
                  </a:lnTo>
                  <a:lnTo>
                    <a:pt x="4591084" y="14475"/>
                  </a:lnTo>
                  <a:lnTo>
                    <a:pt x="4547359" y="3716"/>
                  </a:lnTo>
                  <a:lnTo>
                    <a:pt x="4501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315" y="4238245"/>
              <a:ext cx="4032504" cy="944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751319" y="3279647"/>
            <a:ext cx="4785360" cy="5859780"/>
            <a:chOff x="6751319" y="3279647"/>
            <a:chExt cx="4785360" cy="5859780"/>
          </a:xfrm>
        </p:grpSpPr>
        <p:sp>
          <p:nvSpPr>
            <p:cNvPr id="9" name="object 9"/>
            <p:cNvSpPr/>
            <p:nvPr/>
          </p:nvSpPr>
          <p:spPr>
            <a:xfrm>
              <a:off x="6751319" y="3279647"/>
              <a:ext cx="4785360" cy="5859780"/>
            </a:xfrm>
            <a:custGeom>
              <a:avLst/>
              <a:gdLst/>
              <a:ahLst/>
              <a:cxnLst/>
              <a:rect l="l" t="t" r="r" b="b"/>
              <a:pathLst>
                <a:path w="4785359" h="5859780">
                  <a:moveTo>
                    <a:pt x="4501260" y="0"/>
                  </a:moveTo>
                  <a:lnTo>
                    <a:pt x="284099" y="0"/>
                  </a:lnTo>
                  <a:lnTo>
                    <a:pt x="238000" y="3716"/>
                  </a:lnTo>
                  <a:lnTo>
                    <a:pt x="194275" y="14475"/>
                  </a:lnTo>
                  <a:lnTo>
                    <a:pt x="153508" y="31694"/>
                  </a:lnTo>
                  <a:lnTo>
                    <a:pt x="116284" y="54786"/>
                  </a:lnTo>
                  <a:lnTo>
                    <a:pt x="83184" y="83169"/>
                  </a:lnTo>
                  <a:lnTo>
                    <a:pt x="54794" y="116256"/>
                  </a:lnTo>
                  <a:lnTo>
                    <a:pt x="31697" y="153465"/>
                  </a:lnTo>
                  <a:lnTo>
                    <a:pt x="14476" y="194210"/>
                  </a:lnTo>
                  <a:lnTo>
                    <a:pt x="3716" y="237907"/>
                  </a:lnTo>
                  <a:lnTo>
                    <a:pt x="0" y="283972"/>
                  </a:lnTo>
                  <a:lnTo>
                    <a:pt x="0" y="5575808"/>
                  </a:lnTo>
                  <a:lnTo>
                    <a:pt x="3716" y="5621872"/>
                  </a:lnTo>
                  <a:lnTo>
                    <a:pt x="14476" y="5665569"/>
                  </a:lnTo>
                  <a:lnTo>
                    <a:pt x="31697" y="5706314"/>
                  </a:lnTo>
                  <a:lnTo>
                    <a:pt x="54794" y="5743523"/>
                  </a:lnTo>
                  <a:lnTo>
                    <a:pt x="83184" y="5776610"/>
                  </a:lnTo>
                  <a:lnTo>
                    <a:pt x="116284" y="5804993"/>
                  </a:lnTo>
                  <a:lnTo>
                    <a:pt x="153508" y="5828085"/>
                  </a:lnTo>
                  <a:lnTo>
                    <a:pt x="194275" y="5845304"/>
                  </a:lnTo>
                  <a:lnTo>
                    <a:pt x="238000" y="5856063"/>
                  </a:lnTo>
                  <a:lnTo>
                    <a:pt x="284099" y="5859780"/>
                  </a:lnTo>
                  <a:lnTo>
                    <a:pt x="4501260" y="5859780"/>
                  </a:lnTo>
                  <a:lnTo>
                    <a:pt x="4547359" y="5856063"/>
                  </a:lnTo>
                  <a:lnTo>
                    <a:pt x="4591084" y="5845304"/>
                  </a:lnTo>
                  <a:lnTo>
                    <a:pt x="4631851" y="5828085"/>
                  </a:lnTo>
                  <a:lnTo>
                    <a:pt x="4669075" y="5804993"/>
                  </a:lnTo>
                  <a:lnTo>
                    <a:pt x="4702175" y="5776610"/>
                  </a:lnTo>
                  <a:lnTo>
                    <a:pt x="4730565" y="5743523"/>
                  </a:lnTo>
                  <a:lnTo>
                    <a:pt x="4753662" y="5706314"/>
                  </a:lnTo>
                  <a:lnTo>
                    <a:pt x="4770883" y="5665569"/>
                  </a:lnTo>
                  <a:lnTo>
                    <a:pt x="4781643" y="5621872"/>
                  </a:lnTo>
                  <a:lnTo>
                    <a:pt x="4785359" y="5575808"/>
                  </a:lnTo>
                  <a:lnTo>
                    <a:pt x="4785359" y="283972"/>
                  </a:lnTo>
                  <a:lnTo>
                    <a:pt x="4781643" y="237907"/>
                  </a:lnTo>
                  <a:lnTo>
                    <a:pt x="4770883" y="194210"/>
                  </a:lnTo>
                  <a:lnTo>
                    <a:pt x="4753662" y="153465"/>
                  </a:lnTo>
                  <a:lnTo>
                    <a:pt x="4730565" y="116256"/>
                  </a:lnTo>
                  <a:lnTo>
                    <a:pt x="4702175" y="83169"/>
                  </a:lnTo>
                  <a:lnTo>
                    <a:pt x="4669075" y="54786"/>
                  </a:lnTo>
                  <a:lnTo>
                    <a:pt x="4631851" y="31694"/>
                  </a:lnTo>
                  <a:lnTo>
                    <a:pt x="4591084" y="14475"/>
                  </a:lnTo>
                  <a:lnTo>
                    <a:pt x="4547359" y="3716"/>
                  </a:lnTo>
                  <a:lnTo>
                    <a:pt x="4501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27747" y="4238245"/>
              <a:ext cx="4034028" cy="9448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114276" y="3279647"/>
            <a:ext cx="4785360" cy="5859780"/>
            <a:chOff x="12114276" y="3279647"/>
            <a:chExt cx="4785360" cy="5859780"/>
          </a:xfrm>
        </p:grpSpPr>
        <p:sp>
          <p:nvSpPr>
            <p:cNvPr id="12" name="object 12"/>
            <p:cNvSpPr/>
            <p:nvPr/>
          </p:nvSpPr>
          <p:spPr>
            <a:xfrm>
              <a:off x="12114276" y="3279647"/>
              <a:ext cx="4785360" cy="5859780"/>
            </a:xfrm>
            <a:custGeom>
              <a:avLst/>
              <a:gdLst/>
              <a:ahLst/>
              <a:cxnLst/>
              <a:rect l="l" t="t" r="r" b="b"/>
              <a:pathLst>
                <a:path w="4785359" h="5859780">
                  <a:moveTo>
                    <a:pt x="4501260" y="0"/>
                  </a:moveTo>
                  <a:lnTo>
                    <a:pt x="284099" y="0"/>
                  </a:lnTo>
                  <a:lnTo>
                    <a:pt x="238000" y="3716"/>
                  </a:lnTo>
                  <a:lnTo>
                    <a:pt x="194275" y="14475"/>
                  </a:lnTo>
                  <a:lnTo>
                    <a:pt x="153508" y="31694"/>
                  </a:lnTo>
                  <a:lnTo>
                    <a:pt x="116284" y="54786"/>
                  </a:lnTo>
                  <a:lnTo>
                    <a:pt x="83184" y="83169"/>
                  </a:lnTo>
                  <a:lnTo>
                    <a:pt x="54794" y="116256"/>
                  </a:lnTo>
                  <a:lnTo>
                    <a:pt x="31697" y="153465"/>
                  </a:lnTo>
                  <a:lnTo>
                    <a:pt x="14476" y="194210"/>
                  </a:lnTo>
                  <a:lnTo>
                    <a:pt x="3716" y="237907"/>
                  </a:lnTo>
                  <a:lnTo>
                    <a:pt x="0" y="283972"/>
                  </a:lnTo>
                  <a:lnTo>
                    <a:pt x="0" y="5575808"/>
                  </a:lnTo>
                  <a:lnTo>
                    <a:pt x="3716" y="5621872"/>
                  </a:lnTo>
                  <a:lnTo>
                    <a:pt x="14476" y="5665569"/>
                  </a:lnTo>
                  <a:lnTo>
                    <a:pt x="31697" y="5706314"/>
                  </a:lnTo>
                  <a:lnTo>
                    <a:pt x="54794" y="5743523"/>
                  </a:lnTo>
                  <a:lnTo>
                    <a:pt x="83184" y="5776610"/>
                  </a:lnTo>
                  <a:lnTo>
                    <a:pt x="116284" y="5804993"/>
                  </a:lnTo>
                  <a:lnTo>
                    <a:pt x="153508" y="5828085"/>
                  </a:lnTo>
                  <a:lnTo>
                    <a:pt x="194275" y="5845304"/>
                  </a:lnTo>
                  <a:lnTo>
                    <a:pt x="238000" y="5856063"/>
                  </a:lnTo>
                  <a:lnTo>
                    <a:pt x="284099" y="5859780"/>
                  </a:lnTo>
                  <a:lnTo>
                    <a:pt x="4501260" y="5859780"/>
                  </a:lnTo>
                  <a:lnTo>
                    <a:pt x="4547359" y="5856063"/>
                  </a:lnTo>
                  <a:lnTo>
                    <a:pt x="4591084" y="5845304"/>
                  </a:lnTo>
                  <a:lnTo>
                    <a:pt x="4631851" y="5828085"/>
                  </a:lnTo>
                  <a:lnTo>
                    <a:pt x="4669075" y="5804993"/>
                  </a:lnTo>
                  <a:lnTo>
                    <a:pt x="4702175" y="5776610"/>
                  </a:lnTo>
                  <a:lnTo>
                    <a:pt x="4730565" y="5743523"/>
                  </a:lnTo>
                  <a:lnTo>
                    <a:pt x="4753662" y="5706314"/>
                  </a:lnTo>
                  <a:lnTo>
                    <a:pt x="4770883" y="5665569"/>
                  </a:lnTo>
                  <a:lnTo>
                    <a:pt x="4781643" y="5621872"/>
                  </a:lnTo>
                  <a:lnTo>
                    <a:pt x="4785360" y="5575808"/>
                  </a:lnTo>
                  <a:lnTo>
                    <a:pt x="4785360" y="283972"/>
                  </a:lnTo>
                  <a:lnTo>
                    <a:pt x="4781643" y="237907"/>
                  </a:lnTo>
                  <a:lnTo>
                    <a:pt x="4770883" y="194210"/>
                  </a:lnTo>
                  <a:lnTo>
                    <a:pt x="4753662" y="153465"/>
                  </a:lnTo>
                  <a:lnTo>
                    <a:pt x="4730565" y="116256"/>
                  </a:lnTo>
                  <a:lnTo>
                    <a:pt x="4702175" y="83169"/>
                  </a:lnTo>
                  <a:lnTo>
                    <a:pt x="4669075" y="54786"/>
                  </a:lnTo>
                  <a:lnTo>
                    <a:pt x="4631851" y="31694"/>
                  </a:lnTo>
                  <a:lnTo>
                    <a:pt x="4591084" y="14475"/>
                  </a:lnTo>
                  <a:lnTo>
                    <a:pt x="4547359" y="3716"/>
                  </a:lnTo>
                  <a:lnTo>
                    <a:pt x="45012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0704" y="4238245"/>
              <a:ext cx="4034027" cy="9448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75129" y="3497021"/>
            <a:ext cx="32118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10" dirty="0">
                <a:solidFill>
                  <a:srgbClr val="17072B"/>
                </a:solidFill>
                <a:latin typeface="Tahoma"/>
                <a:cs typeface="Tahoma"/>
              </a:rPr>
              <a:t>EVENTI</a:t>
            </a:r>
            <a:r>
              <a:rPr sz="3300" b="1" spc="-270" dirty="0">
                <a:solidFill>
                  <a:srgbClr val="17072B"/>
                </a:solidFill>
                <a:latin typeface="Tahoma"/>
                <a:cs typeface="Tahoma"/>
              </a:rPr>
              <a:t> </a:t>
            </a:r>
            <a:r>
              <a:rPr sz="3300" b="1" spc="-204" dirty="0">
                <a:solidFill>
                  <a:srgbClr val="17072B"/>
                </a:solidFill>
                <a:latin typeface="Tahoma"/>
                <a:cs typeface="Tahoma"/>
              </a:rPr>
              <a:t>DIFFUSI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8395" y="5746000"/>
            <a:ext cx="3754120" cy="160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400"/>
              </a:lnSpc>
              <a:spcBef>
                <a:spcPts val="95"/>
              </a:spcBef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organizzando</a:t>
            </a:r>
            <a:r>
              <a:rPr sz="2200" spc="8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eventi</a:t>
            </a:r>
            <a:r>
              <a:rPr sz="2200" spc="8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diffusi</a:t>
            </a:r>
            <a:r>
              <a:rPr sz="2200" spc="7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50" dirty="0">
                <a:solidFill>
                  <a:srgbClr val="17072B"/>
                </a:solidFill>
                <a:latin typeface="Arial MT"/>
                <a:cs typeface="Arial MT"/>
              </a:rPr>
              <a:t>sul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territorio,</a:t>
            </a:r>
            <a:r>
              <a:rPr sz="2200" spc="35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proprio</a:t>
            </a:r>
            <a:r>
              <a:rPr sz="2200" spc="35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per</a:t>
            </a:r>
            <a:r>
              <a:rPr sz="2200" spc="35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rendere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concreta</a:t>
            </a:r>
            <a:r>
              <a:rPr sz="2200" spc="2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l'idea</a:t>
            </a:r>
            <a:r>
              <a:rPr sz="2200" spc="2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di</a:t>
            </a:r>
            <a:r>
              <a:rPr sz="2200" spc="2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una</a:t>
            </a:r>
            <a:r>
              <a:rPr sz="2200" spc="2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cultura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più</a:t>
            </a:r>
            <a:r>
              <a:rPr sz="2200" spc="-10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45" dirty="0">
                <a:solidFill>
                  <a:srgbClr val="17072B"/>
                </a:solidFill>
                <a:latin typeface="Arial MT"/>
                <a:cs typeface="Arial MT"/>
              </a:rPr>
              <a:t>accessibile</a:t>
            </a:r>
            <a:r>
              <a:rPr sz="2200" spc="-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e</a:t>
            </a:r>
            <a:r>
              <a:rPr sz="2200" spc="-10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inclusiva.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98395" y="7318654"/>
            <a:ext cx="2830830" cy="81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0"/>
              </a:spcBef>
              <a:tabLst>
                <a:tab pos="1163320" algn="l"/>
                <a:tab pos="1713230" algn="l"/>
                <a:tab pos="2256155" algn="l"/>
              </a:tabLst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Literary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Lounge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5" dirty="0">
                <a:solidFill>
                  <a:srgbClr val="17072B"/>
                </a:solidFill>
                <a:latin typeface="Arial MT"/>
                <a:cs typeface="Arial MT"/>
              </a:rPr>
              <a:t>sono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letterari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realizzati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4834" y="7318654"/>
            <a:ext cx="754380" cy="815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salotti</a:t>
            </a:r>
            <a:endParaRPr sz="22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  <a:spcBef>
                <a:spcPts val="470"/>
              </a:spcBef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in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98395" y="8107832"/>
            <a:ext cx="375031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sz="2200" spc="-20" dirty="0">
                <a:solidFill>
                  <a:srgbClr val="17072B"/>
                </a:solidFill>
                <a:latin typeface="Arial MT"/>
                <a:cs typeface="Arial MT"/>
              </a:rPr>
              <a:t>collaborazione</a:t>
            </a:r>
            <a:r>
              <a:rPr sz="2200" spc="-7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con</a:t>
            </a:r>
            <a:r>
              <a:rPr sz="2200" spc="-7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aziende</a:t>
            </a:r>
            <a:r>
              <a:rPr sz="2200" spc="-7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ed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enti</a:t>
            </a:r>
            <a:r>
              <a:rPr sz="2200" spc="-6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privati.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6069" y="3497021"/>
            <a:ext cx="24384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14" dirty="0">
                <a:solidFill>
                  <a:srgbClr val="17072B"/>
                </a:solidFill>
                <a:latin typeface="Tahoma"/>
                <a:cs typeface="Tahoma"/>
              </a:rPr>
              <a:t>ANTEPRIME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02718" y="3497021"/>
            <a:ext cx="38239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solidFill>
                  <a:srgbClr val="17072B"/>
                </a:solidFill>
                <a:latin typeface="Tahoma"/>
                <a:cs typeface="Tahoma"/>
              </a:rPr>
              <a:t>EVENTO</a:t>
            </a:r>
            <a:r>
              <a:rPr sz="3300" b="1" spc="-254" dirty="0">
                <a:solidFill>
                  <a:srgbClr val="17072B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17072B"/>
                </a:solidFill>
                <a:latin typeface="Tahoma"/>
                <a:cs typeface="Tahoma"/>
              </a:rPr>
              <a:t>ANNUALE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98395" y="3914667"/>
            <a:ext cx="3752850" cy="1856739"/>
          </a:xfrm>
          <a:prstGeom prst="rect">
            <a:avLst/>
          </a:prstGeom>
        </p:spPr>
        <p:txBody>
          <a:bodyPr vert="horz" wrap="square" lIns="0" tIns="46228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3640"/>
              </a:spcBef>
            </a:pPr>
            <a:r>
              <a:rPr sz="5750" spc="-525" dirty="0">
                <a:solidFill>
                  <a:srgbClr val="E37109"/>
                </a:solidFill>
                <a:latin typeface="Calibri"/>
                <a:cs typeface="Calibri"/>
              </a:rPr>
              <a:t>L</a:t>
            </a:r>
            <a:r>
              <a:rPr sz="5750" spc="-585" dirty="0">
                <a:solidFill>
                  <a:srgbClr val="E37109"/>
                </a:solidFill>
                <a:latin typeface="Calibri"/>
                <a:cs typeface="Calibri"/>
              </a:rPr>
              <a:t>i</a:t>
            </a:r>
            <a:r>
              <a:rPr sz="5750" spc="-650" dirty="0">
                <a:solidFill>
                  <a:srgbClr val="E37109"/>
                </a:solidFill>
                <a:latin typeface="Calibri"/>
                <a:cs typeface="Calibri"/>
              </a:rPr>
              <a:t>t</a:t>
            </a:r>
            <a:r>
              <a:rPr sz="5750" spc="-785" dirty="0">
                <a:solidFill>
                  <a:srgbClr val="E37109"/>
                </a:solidFill>
                <a:latin typeface="Calibri"/>
                <a:cs typeface="Calibri"/>
              </a:rPr>
              <a:t>e</a:t>
            </a:r>
            <a:r>
              <a:rPr sz="5750" spc="-610" dirty="0">
                <a:solidFill>
                  <a:srgbClr val="E37109"/>
                </a:solidFill>
                <a:latin typeface="Calibri"/>
                <a:cs typeface="Calibri"/>
              </a:rPr>
              <a:t>r</a:t>
            </a:r>
            <a:r>
              <a:rPr sz="5750" spc="-690" dirty="0">
                <a:solidFill>
                  <a:srgbClr val="E37109"/>
                </a:solidFill>
                <a:latin typeface="Calibri"/>
                <a:cs typeface="Calibri"/>
              </a:rPr>
              <a:t>a</a:t>
            </a:r>
            <a:r>
              <a:rPr sz="5750" spc="-610" dirty="0">
                <a:solidFill>
                  <a:srgbClr val="E37109"/>
                </a:solidFill>
                <a:latin typeface="Calibri"/>
                <a:cs typeface="Calibri"/>
              </a:rPr>
              <a:t>r</a:t>
            </a:r>
            <a:r>
              <a:rPr sz="5750" spc="-310" dirty="0">
                <a:solidFill>
                  <a:srgbClr val="E37109"/>
                </a:solidFill>
                <a:latin typeface="Calibri"/>
                <a:cs typeface="Calibri"/>
              </a:rPr>
              <a:t>y</a:t>
            </a:r>
            <a:r>
              <a:rPr sz="5750" i="1" spc="-525" dirty="0">
                <a:solidFill>
                  <a:srgbClr val="E37109"/>
                </a:solidFill>
                <a:latin typeface="Calibri"/>
                <a:cs typeface="Calibri"/>
              </a:rPr>
              <a:t>L</a:t>
            </a:r>
            <a:r>
              <a:rPr sz="5750" i="1" spc="-725" dirty="0">
                <a:solidFill>
                  <a:srgbClr val="E37109"/>
                </a:solidFill>
                <a:latin typeface="Calibri"/>
                <a:cs typeface="Calibri"/>
              </a:rPr>
              <a:t>o</a:t>
            </a:r>
            <a:r>
              <a:rPr sz="5750" i="1" spc="-665" dirty="0">
                <a:solidFill>
                  <a:srgbClr val="E37109"/>
                </a:solidFill>
                <a:latin typeface="Calibri"/>
                <a:cs typeface="Calibri"/>
              </a:rPr>
              <a:t>un</a:t>
            </a:r>
            <a:r>
              <a:rPr sz="5750" i="1" spc="-725" dirty="0">
                <a:solidFill>
                  <a:srgbClr val="E37109"/>
                </a:solidFill>
                <a:latin typeface="Calibri"/>
                <a:cs typeface="Calibri"/>
              </a:rPr>
              <a:t>g</a:t>
            </a:r>
            <a:r>
              <a:rPr sz="5750" i="1" spc="-210" dirty="0">
                <a:solidFill>
                  <a:srgbClr val="E37109"/>
                </a:solidFill>
                <a:latin typeface="Calibri"/>
                <a:cs typeface="Calibri"/>
              </a:rPr>
              <a:t>e</a:t>
            </a:r>
            <a:endParaRPr sz="5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  <a:tabLst>
                <a:tab pos="1021715" algn="l"/>
                <a:tab pos="1892935" algn="l"/>
                <a:tab pos="2391410" algn="l"/>
                <a:tab pos="3369945" algn="l"/>
              </a:tabLst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Lucca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0" dirty="0">
                <a:solidFill>
                  <a:srgbClr val="17072B"/>
                </a:solidFill>
                <a:latin typeface="Arial MT"/>
                <a:cs typeface="Arial MT"/>
              </a:rPr>
              <a:t>Città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di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Carta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sta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63510" y="5746000"/>
            <a:ext cx="3752215" cy="1993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400"/>
              </a:lnSpc>
              <a:spcBef>
                <a:spcPts val="95"/>
              </a:spcBef>
            </a:pPr>
            <a:r>
              <a:rPr sz="2200" dirty="0" err="1">
                <a:solidFill>
                  <a:srgbClr val="17072B"/>
                </a:solidFill>
                <a:latin typeface="Arial MT"/>
                <a:cs typeface="Arial MT"/>
              </a:rPr>
              <a:t>Principessa</a:t>
            </a:r>
            <a:r>
              <a:rPr sz="2200" spc="75" dirty="0">
                <a:solidFill>
                  <a:srgbClr val="17072B"/>
                </a:solidFill>
                <a:latin typeface="Arial MT"/>
                <a:cs typeface="Arial MT"/>
              </a:rPr>
              <a:t>  </a:t>
            </a:r>
            <a:r>
              <a:rPr lang="it-IT" sz="2200" spc="75" dirty="0">
                <a:solidFill>
                  <a:srgbClr val="17072B"/>
                </a:solidFill>
                <a:latin typeface="Arial MT"/>
                <a:cs typeface="Arial MT"/>
              </a:rPr>
              <a:t>a</a:t>
            </a:r>
            <a:r>
              <a:rPr sz="2200" spc="85" dirty="0">
                <a:solidFill>
                  <a:srgbClr val="17072B"/>
                </a:solidFill>
                <a:latin typeface="Arial MT"/>
                <a:cs typeface="Arial MT"/>
              </a:rPr>
              <a:t>  </a:t>
            </a:r>
            <a:r>
              <a:rPr sz="2200" spc="-10" dirty="0" err="1">
                <a:solidFill>
                  <a:srgbClr val="17072B"/>
                </a:solidFill>
                <a:latin typeface="Arial MT"/>
                <a:cs typeface="Arial MT"/>
              </a:rPr>
              <a:t>ottobre</a:t>
            </a:r>
            <a:r>
              <a:rPr lang="it-IT" sz="2200" spc="-10" dirty="0">
                <a:solidFill>
                  <a:srgbClr val="17072B"/>
                </a:solidFill>
                <a:latin typeface="Arial MT"/>
                <a:cs typeface="Arial MT"/>
              </a:rPr>
              <a:t>.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Due</a:t>
            </a:r>
            <a:r>
              <a:rPr sz="2200" spc="35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giorni</a:t>
            </a:r>
            <a:r>
              <a:rPr sz="2200" spc="35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dedicati</a:t>
            </a:r>
            <a:r>
              <a:rPr sz="2200" spc="35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a</a:t>
            </a:r>
            <a:r>
              <a:rPr sz="2200" spc="35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incontri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letterari</a:t>
            </a:r>
            <a:r>
              <a:rPr sz="2200" spc="35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con</a:t>
            </a:r>
            <a:r>
              <a:rPr sz="2200" spc="37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autori</a:t>
            </a:r>
            <a:r>
              <a:rPr sz="2200" spc="35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di</a:t>
            </a:r>
            <a:r>
              <a:rPr sz="2200" spc="37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qualità, </a:t>
            </a:r>
            <a:r>
              <a:rPr sz="2200" spc="-45" dirty="0">
                <a:solidFill>
                  <a:srgbClr val="17072B"/>
                </a:solidFill>
                <a:latin typeface="Arial MT"/>
                <a:cs typeface="Arial MT"/>
              </a:rPr>
              <a:t>esposizione</a:t>
            </a:r>
            <a:r>
              <a:rPr sz="2200" spc="204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di</a:t>
            </a:r>
            <a:r>
              <a:rPr sz="2200" spc="204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libri</a:t>
            </a:r>
            <a:r>
              <a:rPr sz="2200" spc="20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con</a:t>
            </a:r>
            <a:r>
              <a:rPr sz="2200" spc="22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editori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indipendenti</a:t>
            </a:r>
            <a:r>
              <a:rPr sz="2200" spc="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e</a:t>
            </a:r>
            <a:r>
              <a:rPr sz="2200" spc="6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artigiani,</a:t>
            </a:r>
            <a:r>
              <a:rPr sz="2200" spc="7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45" dirty="0">
                <a:solidFill>
                  <a:srgbClr val="17072B"/>
                </a:solidFill>
                <a:latin typeface="Arial MT"/>
                <a:cs typeface="Arial MT"/>
              </a:rPr>
              <a:t>danze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63510" y="7773416"/>
            <a:ext cx="37503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8095" algn="l"/>
                <a:tab pos="2446020" algn="l"/>
                <a:tab pos="3589654" algn="l"/>
              </a:tabLst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antiche,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mostre,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attività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50" dirty="0">
                <a:solidFill>
                  <a:srgbClr val="17072B"/>
                </a:solidFill>
                <a:latin typeface="Arial MT"/>
                <a:cs typeface="Arial MT"/>
              </a:rPr>
              <a:t>e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3510" y="8107832"/>
            <a:ext cx="3750310" cy="81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laboratori</a:t>
            </a:r>
            <a:r>
              <a:rPr sz="2200" spc="26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per</a:t>
            </a:r>
            <a:r>
              <a:rPr sz="2200" spc="27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grandi</a:t>
            </a:r>
            <a:r>
              <a:rPr sz="2200" spc="254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e</a:t>
            </a:r>
            <a:r>
              <a:rPr sz="2200" spc="280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piccoli lettori.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63510" y="3995430"/>
            <a:ext cx="3752850" cy="1776095"/>
          </a:xfrm>
          <a:prstGeom prst="rect">
            <a:avLst/>
          </a:prstGeom>
        </p:spPr>
        <p:txBody>
          <a:bodyPr vert="horz" wrap="square" lIns="0" tIns="40386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180"/>
              </a:spcBef>
            </a:pPr>
            <a:r>
              <a:rPr sz="5750" spc="-380" dirty="0">
                <a:solidFill>
                  <a:srgbClr val="E37109"/>
                </a:solidFill>
                <a:latin typeface="Calibri"/>
                <a:cs typeface="Calibri"/>
              </a:rPr>
              <a:t>L</a:t>
            </a:r>
            <a:r>
              <a:rPr sz="5750" spc="235" dirty="0">
                <a:solidFill>
                  <a:srgbClr val="E37109"/>
                </a:solidFill>
                <a:latin typeface="Calibri"/>
                <a:cs typeface="Calibri"/>
              </a:rPr>
              <a:t>a</a:t>
            </a:r>
            <a:r>
              <a:rPr sz="5750" spc="-450" dirty="0">
                <a:solidFill>
                  <a:srgbClr val="E37109"/>
                </a:solidFill>
                <a:latin typeface="Calibri"/>
                <a:cs typeface="Calibri"/>
              </a:rPr>
              <a:t>V</a:t>
            </a:r>
            <a:r>
              <a:rPr sz="5750" spc="-440" dirty="0">
                <a:solidFill>
                  <a:srgbClr val="E37109"/>
                </a:solidFill>
                <a:latin typeface="Calibri"/>
                <a:cs typeface="Calibri"/>
              </a:rPr>
              <a:t>ill</a:t>
            </a:r>
            <a:r>
              <a:rPr sz="5750" spc="275" dirty="0">
                <a:solidFill>
                  <a:srgbClr val="E37109"/>
                </a:solidFill>
                <a:latin typeface="Calibri"/>
                <a:cs typeface="Calibri"/>
              </a:rPr>
              <a:t>a</a:t>
            </a:r>
            <a:r>
              <a:rPr sz="5750" spc="-530" dirty="0">
                <a:solidFill>
                  <a:srgbClr val="E37109"/>
                </a:solidFill>
                <a:latin typeface="Calibri"/>
                <a:cs typeface="Calibri"/>
              </a:rPr>
              <a:t>d</a:t>
            </a:r>
            <a:r>
              <a:rPr sz="5750" spc="-640" dirty="0">
                <a:solidFill>
                  <a:srgbClr val="E37109"/>
                </a:solidFill>
                <a:latin typeface="Calibri"/>
                <a:cs typeface="Calibri"/>
              </a:rPr>
              <a:t>e</a:t>
            </a:r>
            <a:r>
              <a:rPr sz="5750" spc="-430" dirty="0">
                <a:solidFill>
                  <a:srgbClr val="E37109"/>
                </a:solidFill>
                <a:latin typeface="Calibri"/>
                <a:cs typeface="Calibri"/>
              </a:rPr>
              <a:t>i</a:t>
            </a:r>
            <a:r>
              <a:rPr sz="5750" i="1" spc="-380" dirty="0">
                <a:solidFill>
                  <a:srgbClr val="E37109"/>
                </a:solidFill>
                <a:latin typeface="Calibri"/>
                <a:cs typeface="Calibri"/>
              </a:rPr>
              <a:t>L</a:t>
            </a:r>
            <a:r>
              <a:rPr sz="5750" i="1" spc="-440" dirty="0">
                <a:solidFill>
                  <a:srgbClr val="E37109"/>
                </a:solidFill>
                <a:latin typeface="Calibri"/>
                <a:cs typeface="Calibri"/>
              </a:rPr>
              <a:t>i</a:t>
            </a:r>
            <a:r>
              <a:rPr sz="5750" i="1" spc="-565" dirty="0">
                <a:solidFill>
                  <a:srgbClr val="E37109"/>
                </a:solidFill>
                <a:latin typeface="Calibri"/>
                <a:cs typeface="Calibri"/>
              </a:rPr>
              <a:t>b</a:t>
            </a:r>
            <a:r>
              <a:rPr sz="5750" i="1" spc="-530" dirty="0">
                <a:solidFill>
                  <a:srgbClr val="E37109"/>
                </a:solidFill>
                <a:latin typeface="Calibri"/>
                <a:cs typeface="Calibri"/>
              </a:rPr>
              <a:t>r</a:t>
            </a:r>
            <a:r>
              <a:rPr sz="5750" i="1" spc="-65" dirty="0">
                <a:solidFill>
                  <a:srgbClr val="E37109"/>
                </a:solidFill>
                <a:latin typeface="Calibri"/>
                <a:cs typeface="Calibri"/>
              </a:rPr>
              <a:t>i</a:t>
            </a:r>
            <a:endParaRPr sz="5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547370" algn="l"/>
                <a:tab pos="1017905" algn="l"/>
                <a:tab pos="2120265" algn="l"/>
                <a:tab pos="2589530" algn="l"/>
                <a:tab pos="3441700" algn="l"/>
              </a:tabLst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Si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lang="it-IT" sz="2200" spc="-50" dirty="0">
                <a:solidFill>
                  <a:srgbClr val="17072B"/>
                </a:solidFill>
                <a:latin typeface="Arial MT"/>
                <a:cs typeface="Arial MT"/>
              </a:rPr>
              <a:t>tiene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50" dirty="0">
                <a:solidFill>
                  <a:srgbClr val="17072B"/>
                </a:solidFill>
                <a:latin typeface="Arial MT"/>
                <a:cs typeface="Arial MT"/>
              </a:rPr>
              <a:t>a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Villa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La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38278" y="4331589"/>
            <a:ext cx="3752215" cy="1439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135"/>
              </a:spcBef>
            </a:pPr>
            <a:r>
              <a:rPr sz="5750" spc="-555" dirty="0">
                <a:solidFill>
                  <a:srgbClr val="E37109"/>
                </a:solidFill>
                <a:latin typeface="Calibri"/>
                <a:cs typeface="Calibri"/>
              </a:rPr>
              <a:t>C</a:t>
            </a:r>
            <a:r>
              <a:rPr sz="5750" spc="-535" dirty="0">
                <a:solidFill>
                  <a:srgbClr val="E37109"/>
                </a:solidFill>
                <a:latin typeface="Calibri"/>
                <a:cs typeface="Calibri"/>
              </a:rPr>
              <a:t>i</a:t>
            </a:r>
            <a:r>
              <a:rPr sz="5750" spc="-600" dirty="0">
                <a:solidFill>
                  <a:srgbClr val="E37109"/>
                </a:solidFill>
                <a:latin typeface="Calibri"/>
                <a:cs typeface="Calibri"/>
              </a:rPr>
              <a:t>tt</a:t>
            </a:r>
            <a:r>
              <a:rPr sz="5750" spc="140" dirty="0">
                <a:solidFill>
                  <a:srgbClr val="E37109"/>
                </a:solidFill>
                <a:latin typeface="Calibri"/>
                <a:cs typeface="Calibri"/>
              </a:rPr>
              <a:t>à</a:t>
            </a:r>
            <a:r>
              <a:rPr sz="5750" spc="-625" dirty="0">
                <a:solidFill>
                  <a:srgbClr val="E37109"/>
                </a:solidFill>
                <a:latin typeface="Calibri"/>
                <a:cs typeface="Calibri"/>
              </a:rPr>
              <a:t>d</a:t>
            </a:r>
            <a:r>
              <a:rPr sz="5750" spc="140" dirty="0">
                <a:solidFill>
                  <a:srgbClr val="E37109"/>
                </a:solidFill>
                <a:latin typeface="Calibri"/>
                <a:cs typeface="Calibri"/>
              </a:rPr>
              <a:t>i</a:t>
            </a:r>
            <a:r>
              <a:rPr sz="5750" spc="-555" dirty="0">
                <a:solidFill>
                  <a:srgbClr val="E37109"/>
                </a:solidFill>
                <a:latin typeface="Calibri"/>
                <a:cs typeface="Calibri"/>
              </a:rPr>
              <a:t>C</a:t>
            </a:r>
            <a:r>
              <a:rPr sz="5750" spc="-640" dirty="0">
                <a:solidFill>
                  <a:srgbClr val="E37109"/>
                </a:solidFill>
                <a:latin typeface="Calibri"/>
                <a:cs typeface="Calibri"/>
              </a:rPr>
              <a:t>a</a:t>
            </a:r>
            <a:r>
              <a:rPr sz="5750" spc="-560" dirty="0">
                <a:solidFill>
                  <a:srgbClr val="E37109"/>
                </a:solidFill>
                <a:latin typeface="Calibri"/>
                <a:cs typeface="Calibri"/>
              </a:rPr>
              <a:t>r</a:t>
            </a:r>
            <a:r>
              <a:rPr sz="5750" spc="-600" dirty="0">
                <a:solidFill>
                  <a:srgbClr val="E37109"/>
                </a:solidFill>
                <a:latin typeface="Calibri"/>
                <a:cs typeface="Calibri"/>
              </a:rPr>
              <a:t>t</a:t>
            </a:r>
            <a:r>
              <a:rPr sz="5750" spc="-160" dirty="0">
                <a:solidFill>
                  <a:srgbClr val="E37109"/>
                </a:solidFill>
                <a:latin typeface="Calibri"/>
                <a:cs typeface="Calibri"/>
              </a:rPr>
              <a:t>a</a:t>
            </a:r>
            <a:endParaRPr sz="5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  <a:tabLst>
                <a:tab pos="550545" algn="l"/>
                <a:tab pos="1589405" algn="l"/>
                <a:tab pos="2818130" algn="l"/>
              </a:tabLst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Da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evento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Biennale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diventa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638278" y="5804154"/>
            <a:ext cx="3752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1170" algn="l"/>
                <a:tab pos="1469390" algn="l"/>
                <a:tab pos="2722245" algn="l"/>
                <a:tab pos="3178175" algn="l"/>
              </a:tabLst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un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evento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Annuale,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un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altro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638278" y="6136736"/>
            <a:ext cx="1219200" cy="8159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segno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200" spc="-20" dirty="0">
                <a:solidFill>
                  <a:srgbClr val="17072B"/>
                </a:solidFill>
                <a:latin typeface="Arial MT"/>
                <a:cs typeface="Arial MT"/>
              </a:rPr>
              <a:t>crescente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035786" y="6136736"/>
            <a:ext cx="1579880" cy="8159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concreto</a:t>
            </a:r>
            <a:endParaRPr sz="2200">
              <a:latin typeface="Arial MT"/>
              <a:cs typeface="Arial MT"/>
            </a:endParaRPr>
          </a:p>
          <a:p>
            <a:pPr marL="213360">
              <a:lnSpc>
                <a:spcPct val="100000"/>
              </a:lnSpc>
              <a:spcBef>
                <a:spcPts val="470"/>
              </a:spcBef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importanza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82670" y="6136736"/>
            <a:ext cx="608330" cy="8159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70"/>
              </a:spcBef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della</a:t>
            </a:r>
            <a:endParaRPr sz="2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470"/>
              </a:spcBef>
            </a:pP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del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38278" y="6985507"/>
            <a:ext cx="37515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647825" algn="l"/>
                <a:tab pos="2378075" algn="l"/>
                <a:tab pos="3041015" algn="l"/>
                <a:tab pos="3368675" algn="l"/>
              </a:tabLst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festival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che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negli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0" dirty="0">
                <a:solidFill>
                  <a:srgbClr val="17072B"/>
                </a:solidFill>
                <a:latin typeface="Arial MT"/>
                <a:cs typeface="Arial MT"/>
              </a:rPr>
              <a:t>anni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si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sta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38278" y="7318654"/>
            <a:ext cx="3754120" cy="815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1812289" algn="l"/>
                <a:tab pos="2459990" algn="l"/>
                <a:tab pos="2909570" algn="l"/>
              </a:tabLst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distinguendo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per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25" dirty="0">
                <a:solidFill>
                  <a:srgbClr val="17072B"/>
                </a:solidFill>
                <a:latin typeface="Arial MT"/>
                <a:cs typeface="Arial MT"/>
              </a:rPr>
              <a:t>la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	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qualità</a:t>
            </a: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delle</a:t>
            </a:r>
            <a:r>
              <a:rPr sz="2200" spc="-14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17072B"/>
                </a:solidFill>
                <a:latin typeface="Arial MT"/>
                <a:cs typeface="Arial MT"/>
              </a:rPr>
              <a:t>iniziative</a:t>
            </a:r>
            <a:r>
              <a:rPr sz="2200" spc="-12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che</a:t>
            </a:r>
            <a:r>
              <a:rPr sz="2200" spc="-145" dirty="0">
                <a:solidFill>
                  <a:srgbClr val="17072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17072B"/>
                </a:solidFill>
                <a:latin typeface="Arial MT"/>
                <a:cs typeface="Arial MT"/>
              </a:rPr>
              <a:t>propone.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2200" rIns="0" bIns="0" rtlCol="0">
            <a:spAutoFit/>
          </a:bodyPr>
          <a:lstStyle/>
          <a:p>
            <a:pPr marL="991869">
              <a:lnSpc>
                <a:spcPct val="100000"/>
              </a:lnSpc>
              <a:spcBef>
                <a:spcPts val="844"/>
              </a:spcBef>
            </a:pPr>
            <a:r>
              <a:rPr sz="7300" dirty="0">
                <a:solidFill>
                  <a:srgbClr val="815F41"/>
                </a:solidFill>
              </a:rPr>
              <a:t>Novità</a:t>
            </a:r>
            <a:r>
              <a:rPr sz="7300" spc="-85" dirty="0">
                <a:solidFill>
                  <a:srgbClr val="815F41"/>
                </a:solidFill>
              </a:rPr>
              <a:t> </a:t>
            </a:r>
            <a:r>
              <a:rPr sz="7300" dirty="0">
                <a:solidFill>
                  <a:srgbClr val="815F41"/>
                </a:solidFill>
              </a:rPr>
              <a:t>del</a:t>
            </a:r>
            <a:r>
              <a:rPr sz="7300" spc="-85" dirty="0">
                <a:solidFill>
                  <a:srgbClr val="815F41"/>
                </a:solidFill>
              </a:rPr>
              <a:t> </a:t>
            </a:r>
            <a:r>
              <a:rPr sz="7300" spc="-10" dirty="0">
                <a:solidFill>
                  <a:srgbClr val="815F41"/>
                </a:solidFill>
              </a:rPr>
              <a:t>festival</a:t>
            </a:r>
            <a:endParaRPr sz="7300"/>
          </a:p>
          <a:p>
            <a:pPr marL="972185">
              <a:lnSpc>
                <a:spcPct val="100000"/>
              </a:lnSpc>
              <a:spcBef>
                <a:spcPts val="315"/>
              </a:spcBef>
            </a:pPr>
            <a:r>
              <a:rPr sz="3100" b="0" i="1" spc="-185" dirty="0">
                <a:solidFill>
                  <a:srgbClr val="17072B"/>
                </a:solidFill>
                <a:latin typeface="Arial"/>
                <a:cs typeface="Arial"/>
              </a:rPr>
              <a:t>Un</a:t>
            </a:r>
            <a:r>
              <a:rPr sz="3100" b="0" i="1" spc="-6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evento</a:t>
            </a:r>
            <a:r>
              <a:rPr sz="3100" b="0" i="1" spc="-7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che</a:t>
            </a:r>
            <a:r>
              <a:rPr sz="3100" b="0" i="1" spc="-7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135" dirty="0">
                <a:solidFill>
                  <a:srgbClr val="17072B"/>
                </a:solidFill>
                <a:latin typeface="Arial"/>
                <a:cs typeface="Arial"/>
              </a:rPr>
              <a:t>fa</a:t>
            </a:r>
            <a:r>
              <a:rPr sz="3100" b="0" i="1" spc="-6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parlare</a:t>
            </a:r>
            <a:r>
              <a:rPr sz="3100" b="0" i="1" spc="-7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di</a:t>
            </a:r>
            <a:r>
              <a:rPr sz="3100" b="0" i="1" spc="-5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-60" dirty="0">
                <a:solidFill>
                  <a:srgbClr val="17072B"/>
                </a:solidFill>
                <a:latin typeface="Arial"/>
                <a:cs typeface="Arial"/>
              </a:rPr>
              <a:t>sé</a:t>
            </a:r>
            <a:r>
              <a:rPr sz="3100" b="0" i="1" spc="-5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75" dirty="0">
                <a:solidFill>
                  <a:srgbClr val="17072B"/>
                </a:solidFill>
                <a:latin typeface="Arial"/>
                <a:cs typeface="Arial"/>
              </a:rPr>
              <a:t>tutto</a:t>
            </a:r>
            <a:r>
              <a:rPr sz="3100" b="0" i="1" spc="-2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-20" dirty="0">
                <a:solidFill>
                  <a:srgbClr val="17072B"/>
                </a:solidFill>
                <a:latin typeface="Arial"/>
                <a:cs typeface="Arial"/>
              </a:rPr>
              <a:t>l'anno...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9196070"/>
            </a:xfrm>
            <a:custGeom>
              <a:avLst/>
              <a:gdLst/>
              <a:ahLst/>
              <a:cxnLst/>
              <a:rect l="l" t="t" r="r" b="b"/>
              <a:pathLst>
                <a:path w="18288000" h="9196070">
                  <a:moveTo>
                    <a:pt x="0" y="9195816"/>
                  </a:moveTo>
                  <a:lnTo>
                    <a:pt x="18288000" y="9195816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9195816"/>
                  </a:lnTo>
                  <a:close/>
                </a:path>
              </a:pathLst>
            </a:custGeom>
            <a:solidFill>
              <a:srgbClr val="F1E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195815"/>
              <a:ext cx="18288000" cy="1091565"/>
            </a:xfrm>
            <a:custGeom>
              <a:avLst/>
              <a:gdLst/>
              <a:ahLst/>
              <a:cxnLst/>
              <a:rect l="l" t="t" r="r" b="b"/>
              <a:pathLst>
                <a:path w="18288000" h="1091565">
                  <a:moveTo>
                    <a:pt x="0" y="1091184"/>
                  </a:moveTo>
                  <a:lnTo>
                    <a:pt x="18287999" y="1091184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solidFill>
              <a:srgbClr val="815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0771" y="82296"/>
              <a:ext cx="2282952" cy="31973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44" y="3323844"/>
              <a:ext cx="5847588" cy="5890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361" y="3429761"/>
              <a:ext cx="5716524" cy="57591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9361" y="3429761"/>
              <a:ext cx="5716905" cy="5759450"/>
            </a:xfrm>
            <a:custGeom>
              <a:avLst/>
              <a:gdLst/>
              <a:ahLst/>
              <a:cxnLst/>
              <a:rect l="l" t="t" r="r" b="b"/>
              <a:pathLst>
                <a:path w="5716905" h="5759450">
                  <a:moveTo>
                    <a:pt x="0" y="5759196"/>
                  </a:moveTo>
                  <a:lnTo>
                    <a:pt x="5716524" y="5759196"/>
                  </a:lnTo>
                  <a:lnTo>
                    <a:pt x="5716524" y="0"/>
                  </a:lnTo>
                  <a:lnTo>
                    <a:pt x="0" y="0"/>
                  </a:lnTo>
                  <a:lnTo>
                    <a:pt x="0" y="5759196"/>
                  </a:lnTo>
                  <a:close/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9364" y="4090415"/>
              <a:ext cx="8098536" cy="54437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7182" y="4196334"/>
              <a:ext cx="7967471" cy="53126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47182" y="4196334"/>
              <a:ext cx="7967980" cy="5313045"/>
            </a:xfrm>
            <a:custGeom>
              <a:avLst/>
              <a:gdLst/>
              <a:ahLst/>
              <a:cxnLst/>
              <a:rect l="l" t="t" r="r" b="b"/>
              <a:pathLst>
                <a:path w="7967980" h="5313045">
                  <a:moveTo>
                    <a:pt x="0" y="5312664"/>
                  </a:moveTo>
                  <a:lnTo>
                    <a:pt x="7967471" y="5312664"/>
                  </a:lnTo>
                  <a:lnTo>
                    <a:pt x="7967471" y="0"/>
                  </a:lnTo>
                  <a:lnTo>
                    <a:pt x="0" y="0"/>
                  </a:lnTo>
                  <a:lnTo>
                    <a:pt x="0" y="5312664"/>
                  </a:lnTo>
                  <a:close/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15543" y="2616707"/>
              <a:ext cx="4869179" cy="66583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83362" y="2722626"/>
              <a:ext cx="4738115" cy="652729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183362" y="2722626"/>
              <a:ext cx="4738370" cy="6527800"/>
            </a:xfrm>
            <a:custGeom>
              <a:avLst/>
              <a:gdLst/>
              <a:ahLst/>
              <a:cxnLst/>
              <a:rect l="l" t="t" r="r" b="b"/>
              <a:pathLst>
                <a:path w="4738369" h="6527800">
                  <a:moveTo>
                    <a:pt x="0" y="6527292"/>
                  </a:moveTo>
                  <a:lnTo>
                    <a:pt x="4738115" y="6527292"/>
                  </a:lnTo>
                  <a:lnTo>
                    <a:pt x="4738115" y="0"/>
                  </a:lnTo>
                  <a:lnTo>
                    <a:pt x="0" y="0"/>
                  </a:lnTo>
                  <a:lnTo>
                    <a:pt x="0" y="6527292"/>
                  </a:lnTo>
                  <a:close/>
                </a:path>
              </a:pathLst>
            </a:custGeom>
            <a:ln w="285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2200" rIns="0" bIns="0" rtlCol="0">
            <a:spAutoFit/>
          </a:bodyPr>
          <a:lstStyle/>
          <a:p>
            <a:pPr marL="991869">
              <a:lnSpc>
                <a:spcPct val="100000"/>
              </a:lnSpc>
              <a:spcBef>
                <a:spcPts val="844"/>
              </a:spcBef>
            </a:pPr>
            <a:r>
              <a:rPr sz="7300" dirty="0">
                <a:solidFill>
                  <a:srgbClr val="815F41"/>
                </a:solidFill>
              </a:rPr>
              <a:t>Novità</a:t>
            </a:r>
            <a:r>
              <a:rPr sz="7300" spc="-85" dirty="0">
                <a:solidFill>
                  <a:srgbClr val="815F41"/>
                </a:solidFill>
              </a:rPr>
              <a:t> </a:t>
            </a:r>
            <a:r>
              <a:rPr sz="7300" dirty="0">
                <a:solidFill>
                  <a:srgbClr val="815F41"/>
                </a:solidFill>
              </a:rPr>
              <a:t>del</a:t>
            </a:r>
            <a:r>
              <a:rPr sz="7300" spc="-85" dirty="0">
                <a:solidFill>
                  <a:srgbClr val="815F41"/>
                </a:solidFill>
              </a:rPr>
              <a:t> </a:t>
            </a:r>
            <a:r>
              <a:rPr sz="7300" spc="-10" dirty="0">
                <a:solidFill>
                  <a:srgbClr val="815F41"/>
                </a:solidFill>
              </a:rPr>
              <a:t>festival</a:t>
            </a:r>
            <a:endParaRPr sz="7300"/>
          </a:p>
          <a:p>
            <a:pPr marL="972185">
              <a:lnSpc>
                <a:spcPct val="100000"/>
              </a:lnSpc>
              <a:spcBef>
                <a:spcPts val="315"/>
              </a:spcBef>
            </a:pPr>
            <a:r>
              <a:rPr sz="3100" b="0" i="1" spc="-185" dirty="0">
                <a:solidFill>
                  <a:srgbClr val="17072B"/>
                </a:solidFill>
                <a:latin typeface="Arial"/>
                <a:cs typeface="Arial"/>
              </a:rPr>
              <a:t>Un</a:t>
            </a:r>
            <a:r>
              <a:rPr sz="3100" b="0" i="1" spc="-6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evento</a:t>
            </a:r>
            <a:r>
              <a:rPr sz="3100" b="0" i="1" spc="-7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che</a:t>
            </a:r>
            <a:r>
              <a:rPr sz="3100" b="0" i="1" spc="-7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135" dirty="0">
                <a:solidFill>
                  <a:srgbClr val="17072B"/>
                </a:solidFill>
                <a:latin typeface="Arial"/>
                <a:cs typeface="Arial"/>
              </a:rPr>
              <a:t>fa</a:t>
            </a:r>
            <a:r>
              <a:rPr sz="3100" b="0" i="1" spc="-6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parlare</a:t>
            </a:r>
            <a:r>
              <a:rPr sz="3100" b="0" i="1" spc="-7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dirty="0">
                <a:solidFill>
                  <a:srgbClr val="17072B"/>
                </a:solidFill>
                <a:latin typeface="Arial"/>
                <a:cs typeface="Arial"/>
              </a:rPr>
              <a:t>di</a:t>
            </a:r>
            <a:r>
              <a:rPr sz="3100" b="0" i="1" spc="-5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-60" dirty="0">
                <a:solidFill>
                  <a:srgbClr val="17072B"/>
                </a:solidFill>
                <a:latin typeface="Arial"/>
                <a:cs typeface="Arial"/>
              </a:rPr>
              <a:t>sé</a:t>
            </a:r>
            <a:r>
              <a:rPr sz="3100" b="0" i="1" spc="-50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75" dirty="0">
                <a:solidFill>
                  <a:srgbClr val="17072B"/>
                </a:solidFill>
                <a:latin typeface="Arial"/>
                <a:cs typeface="Arial"/>
              </a:rPr>
              <a:t>tutto</a:t>
            </a:r>
            <a:r>
              <a:rPr sz="3100" b="0" i="1" spc="-25" dirty="0">
                <a:solidFill>
                  <a:srgbClr val="17072B"/>
                </a:solidFill>
                <a:latin typeface="Arial"/>
                <a:cs typeface="Arial"/>
              </a:rPr>
              <a:t> </a:t>
            </a:r>
            <a:r>
              <a:rPr sz="3100" b="0" i="1" spc="-20" dirty="0">
                <a:solidFill>
                  <a:srgbClr val="17072B"/>
                </a:solidFill>
                <a:latin typeface="Arial"/>
                <a:cs typeface="Arial"/>
              </a:rPr>
              <a:t>l'anno...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54150">
              <a:lnSpc>
                <a:spcPct val="100000"/>
              </a:lnSpc>
              <a:spcBef>
                <a:spcPts val="110"/>
              </a:spcBef>
            </a:pPr>
            <a:r>
              <a:rPr dirty="0"/>
              <a:t>S</a:t>
            </a:r>
            <a:r>
              <a:rPr dirty="0">
                <a:solidFill>
                  <a:srgbClr val="17072B"/>
                </a:solidFill>
              </a:rPr>
              <a:t>ale</a:t>
            </a:r>
            <a:r>
              <a:rPr spc="60" dirty="0">
                <a:solidFill>
                  <a:srgbClr val="17072B"/>
                </a:solidFill>
              </a:rPr>
              <a:t> </a:t>
            </a:r>
            <a:r>
              <a:rPr spc="-10" dirty="0">
                <a:solidFill>
                  <a:srgbClr val="17072B"/>
                </a:solidFill>
              </a:rPr>
              <a:t>eventi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08446" y="1459357"/>
            <a:ext cx="11090910" cy="899160"/>
            <a:chOff x="6108446" y="1459357"/>
            <a:chExt cx="11090910" cy="8991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8446" y="1459357"/>
              <a:ext cx="11090656" cy="4419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8446" y="1916557"/>
              <a:ext cx="4973574" cy="4419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442829" y="6210376"/>
            <a:ext cx="6505575" cy="1719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67157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Sala</a:t>
            </a:r>
            <a:r>
              <a:rPr sz="3200" b="1" spc="170" dirty="0">
                <a:latin typeface="Cambria"/>
                <a:cs typeface="Cambria"/>
              </a:rPr>
              <a:t> </a:t>
            </a:r>
            <a:r>
              <a:rPr lang="it-IT" sz="3200" b="1" spc="-10" dirty="0">
                <a:latin typeface="Cambria"/>
                <a:cs typeface="Cambria"/>
              </a:rPr>
              <a:t>Montale</a:t>
            </a:r>
            <a:r>
              <a:rPr sz="3200" b="1" spc="-1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Al</a:t>
            </a:r>
            <a:r>
              <a:rPr sz="3200" b="1" spc="80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piano</a:t>
            </a:r>
            <a:r>
              <a:rPr lang="it-IT" sz="3200" b="1" spc="-10" dirty="0">
                <a:latin typeface="Cambria"/>
                <a:cs typeface="Cambria"/>
              </a:rPr>
              <a:t> terra</a:t>
            </a:r>
            <a:endParaRPr sz="3200" dirty="0">
              <a:latin typeface="Cambria"/>
              <a:cs typeface="Cambria"/>
            </a:endParaRPr>
          </a:p>
          <a:p>
            <a:pPr marL="12700">
              <a:lnSpc>
                <a:spcPts val="2770"/>
              </a:lnSpc>
            </a:pPr>
            <a:r>
              <a:rPr sz="2400" spc="145" dirty="0">
                <a:latin typeface="Lucida Sans Unicode"/>
                <a:cs typeface="Lucida Sans Unicode"/>
              </a:rPr>
              <a:t>Sala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lang="it-IT" sz="2400" spc="60" dirty="0">
                <a:latin typeface="Lucida Sans Unicode"/>
                <a:cs typeface="Lucida Sans Unicode"/>
              </a:rPr>
              <a:t>al piano terra, intima e accogliente, </a:t>
            </a:r>
          </a:p>
          <a:p>
            <a:pPr marL="12700">
              <a:lnSpc>
                <a:spcPts val="2770"/>
              </a:lnSpc>
            </a:pPr>
            <a:r>
              <a:rPr lang="it-IT" sz="2400" spc="60" dirty="0">
                <a:latin typeface="Lucida Sans Unicode"/>
                <a:cs typeface="Lucida Sans Unicode"/>
              </a:rPr>
              <a:t>Con capienza di circa 50 persone</a:t>
            </a:r>
            <a:endParaRPr sz="2400" dirty="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95771" y="2334767"/>
            <a:ext cx="4659630" cy="6498170"/>
            <a:chOff x="5795771" y="2334767"/>
            <a:chExt cx="4659630" cy="6498170"/>
          </a:xfrm>
        </p:grpSpPr>
        <p:pic>
          <p:nvPicPr>
            <p:cNvPr id="8" name="object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08446" y="6253901"/>
              <a:ext cx="4026154" cy="25790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5771" y="2334767"/>
              <a:ext cx="4659630" cy="36415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442829" y="2849118"/>
            <a:ext cx="6443980" cy="171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997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mbria"/>
                <a:cs typeface="Cambria"/>
              </a:rPr>
              <a:t>Sala</a:t>
            </a:r>
            <a:r>
              <a:rPr sz="3200" b="1" spc="17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Pirandello </a:t>
            </a:r>
            <a:r>
              <a:rPr sz="3200" b="1" dirty="0">
                <a:latin typeface="Cambria"/>
                <a:cs typeface="Cambria"/>
              </a:rPr>
              <a:t>Al</a:t>
            </a:r>
            <a:r>
              <a:rPr sz="3200" b="1" spc="1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piano</a:t>
            </a:r>
            <a:r>
              <a:rPr sz="3200" b="1" spc="2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terra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ts val="2770"/>
              </a:lnSpc>
            </a:pPr>
            <a:r>
              <a:rPr sz="2400" spc="145" dirty="0">
                <a:latin typeface="Lucida Sans Unicode"/>
                <a:cs typeface="Lucida Sans Unicode"/>
              </a:rPr>
              <a:t>Sala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parzialmente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90" dirty="0">
                <a:latin typeface="Lucida Sans Unicode"/>
                <a:cs typeface="Lucida Sans Unicode"/>
              </a:rPr>
              <a:t>affrescata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60" dirty="0">
                <a:latin typeface="Lucida Sans Unicode"/>
                <a:cs typeface="Lucida Sans Unicode"/>
              </a:rPr>
              <a:t>180m²</a:t>
            </a:r>
            <a:r>
              <a:rPr sz="2400" spc="-10" dirty="0">
                <a:latin typeface="Lucida Sans Unicode"/>
                <a:cs typeface="Lucida Sans Unicode"/>
              </a:rPr>
              <a:t> </a:t>
            </a:r>
            <a:r>
              <a:rPr sz="2400" spc="85" dirty="0">
                <a:latin typeface="Lucida Sans Unicode"/>
                <a:cs typeface="Lucida Sans Unicode"/>
              </a:rPr>
              <a:t>con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spc="80" dirty="0">
                <a:latin typeface="Lucida Sans Unicode"/>
                <a:cs typeface="Lucida Sans Unicode"/>
              </a:rPr>
              <a:t>capienza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fino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290" dirty="0">
                <a:latin typeface="Lucida Sans Unicode"/>
                <a:cs typeface="Lucida Sans Unicode"/>
              </a:rPr>
              <a:t>a</a:t>
            </a:r>
            <a:r>
              <a:rPr sz="2400" spc="-135" dirty="0">
                <a:latin typeface="Lucida Sans Unicode"/>
                <a:cs typeface="Lucida Sans Unicode"/>
              </a:rPr>
              <a:t> </a:t>
            </a:r>
            <a:r>
              <a:rPr sz="2400" spc="-305" dirty="0">
                <a:latin typeface="Lucida Sans Unicode"/>
                <a:cs typeface="Lucida Sans Unicode"/>
              </a:rPr>
              <a:t>120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spc="40" dirty="0">
                <a:latin typeface="Lucida Sans Unicode"/>
                <a:cs typeface="Lucida Sans Unicode"/>
              </a:rPr>
              <a:t>persone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A77977-C4CE-3C3A-CB14-D7AAD93532D9}"/>
              </a:ext>
            </a:extLst>
          </p:cNvPr>
          <p:cNvSpPr txBox="1"/>
          <p:nvPr/>
        </p:nvSpPr>
        <p:spPr>
          <a:xfrm>
            <a:off x="6108446" y="9364218"/>
            <a:ext cx="1083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Info a eventi@luccacittadicarta.it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"/>
            <a:ext cx="5545836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54150">
              <a:lnSpc>
                <a:spcPct val="100000"/>
              </a:lnSpc>
              <a:spcBef>
                <a:spcPts val="110"/>
              </a:spcBef>
            </a:pPr>
            <a:r>
              <a:rPr dirty="0"/>
              <a:t>Contatti</a:t>
            </a:r>
            <a:r>
              <a:rPr spc="-175" dirty="0"/>
              <a:t> </a:t>
            </a:r>
            <a:r>
              <a:rPr spc="135" dirty="0"/>
              <a:t>e</a:t>
            </a:r>
            <a:r>
              <a:rPr spc="-170" dirty="0"/>
              <a:t> </a:t>
            </a:r>
            <a:r>
              <a:rPr spc="-10" dirty="0"/>
              <a:t>riferimenti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127115" y="1542922"/>
            <a:ext cx="5109210" cy="1690370"/>
            <a:chOff x="6127115" y="1542922"/>
            <a:chExt cx="5109210" cy="16903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1542922"/>
              <a:ext cx="2573020" cy="3688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7750" y="1873630"/>
              <a:ext cx="5108321" cy="368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7750" y="2202764"/>
              <a:ext cx="3543427" cy="3691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27115" y="2501264"/>
              <a:ext cx="3389629" cy="12700"/>
            </a:xfrm>
            <a:custGeom>
              <a:avLst/>
              <a:gdLst/>
              <a:ahLst/>
              <a:cxnLst/>
              <a:rect l="l" t="t" r="r" b="b"/>
              <a:pathLst>
                <a:path w="3389629" h="12700">
                  <a:moveTo>
                    <a:pt x="3389376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3389376" y="12191"/>
                  </a:lnTo>
                  <a:lnTo>
                    <a:pt x="338937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7750" y="2533218"/>
              <a:ext cx="4140454" cy="3691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27115" y="2831972"/>
              <a:ext cx="4006850" cy="12700"/>
            </a:xfrm>
            <a:custGeom>
              <a:avLst/>
              <a:gdLst/>
              <a:ahLst/>
              <a:cxnLst/>
              <a:rect l="l" t="t" r="r" b="b"/>
              <a:pathLst>
                <a:path w="4006850" h="12700">
                  <a:moveTo>
                    <a:pt x="400659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4006595" y="12192"/>
                  </a:lnTo>
                  <a:lnTo>
                    <a:pt x="40065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7750" y="2864484"/>
              <a:ext cx="2180081" cy="3688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27115" y="3162681"/>
              <a:ext cx="2059305" cy="12700"/>
            </a:xfrm>
            <a:custGeom>
              <a:avLst/>
              <a:gdLst/>
              <a:ahLst/>
              <a:cxnLst/>
              <a:rect l="l" t="t" r="r" b="b"/>
              <a:pathLst>
                <a:path w="2059304" h="12700">
                  <a:moveTo>
                    <a:pt x="2058923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2058923" y="12191"/>
                  </a:lnTo>
                  <a:lnTo>
                    <a:pt x="2058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088126" y="3524377"/>
            <a:ext cx="7304532" cy="1359407"/>
            <a:chOff x="6088126" y="3524377"/>
            <a:chExt cx="7304532" cy="1359407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7750" y="3524377"/>
              <a:ext cx="2620518" cy="36880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7750" y="3855085"/>
              <a:ext cx="7264908" cy="3688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8126" y="4168204"/>
              <a:ext cx="4140454" cy="3688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127115" y="4482465"/>
              <a:ext cx="4006850" cy="12700"/>
            </a:xfrm>
            <a:custGeom>
              <a:avLst/>
              <a:gdLst/>
              <a:ahLst/>
              <a:cxnLst/>
              <a:rect l="l" t="t" r="r" b="b"/>
              <a:pathLst>
                <a:path w="4006850" h="12700">
                  <a:moveTo>
                    <a:pt x="400659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4006595" y="12192"/>
                  </a:lnTo>
                  <a:lnTo>
                    <a:pt x="400659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27750" y="4514672"/>
              <a:ext cx="4233672" cy="3691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27115" y="4813173"/>
              <a:ext cx="4101465" cy="12700"/>
            </a:xfrm>
            <a:custGeom>
              <a:avLst/>
              <a:gdLst/>
              <a:ahLst/>
              <a:cxnLst/>
              <a:rect l="l" t="t" r="r" b="b"/>
              <a:pathLst>
                <a:path w="4101465" h="12700">
                  <a:moveTo>
                    <a:pt x="4101084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101084" y="12191"/>
                  </a:lnTo>
                  <a:lnTo>
                    <a:pt x="410108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127115" y="5332211"/>
            <a:ext cx="4283075" cy="1028700"/>
            <a:chOff x="6127115" y="6827519"/>
            <a:chExt cx="4283075" cy="102870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7750" y="6827519"/>
              <a:ext cx="2380361" cy="36880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27750" y="7156703"/>
              <a:ext cx="3378200" cy="3688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27750" y="7487411"/>
              <a:ext cx="4282440" cy="36880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127115" y="7784972"/>
              <a:ext cx="4148454" cy="12700"/>
            </a:xfrm>
            <a:custGeom>
              <a:avLst/>
              <a:gdLst/>
              <a:ahLst/>
              <a:cxnLst/>
              <a:rect l="l" t="t" r="r" b="b"/>
              <a:pathLst>
                <a:path w="4148454" h="12700">
                  <a:moveTo>
                    <a:pt x="4148328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4148328" y="12191"/>
                  </a:lnTo>
                  <a:lnTo>
                    <a:pt x="414832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127115" y="6920779"/>
            <a:ext cx="4286250" cy="1030605"/>
            <a:chOff x="6127115" y="8147304"/>
            <a:chExt cx="4286250" cy="103060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27750" y="8147304"/>
              <a:ext cx="2604388" cy="3688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27750" y="8477961"/>
              <a:ext cx="3215513" cy="3691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7750" y="8809025"/>
              <a:ext cx="4285361" cy="3688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127115" y="9106230"/>
              <a:ext cx="4147185" cy="12700"/>
            </a:xfrm>
            <a:custGeom>
              <a:avLst/>
              <a:gdLst/>
              <a:ahLst/>
              <a:cxnLst/>
              <a:rect l="l" t="t" r="r" b="b"/>
              <a:pathLst>
                <a:path w="4147184" h="12700">
                  <a:moveTo>
                    <a:pt x="4146804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4146804" y="12192"/>
                  </a:lnTo>
                  <a:lnTo>
                    <a:pt x="414680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339</Words>
  <Application>Microsoft Office PowerPoint</Application>
  <PresentationFormat>Personalizzato</PresentationFormat>
  <Paragraphs>62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Arial MT</vt:lpstr>
      <vt:lpstr>Calibri</vt:lpstr>
      <vt:lpstr>Cambria</vt:lpstr>
      <vt:lpstr>Lucida Sans Unicode</vt:lpstr>
      <vt:lpstr>Roboto</vt:lpstr>
      <vt:lpstr>Tahoma</vt:lpstr>
      <vt:lpstr>Office Theme</vt:lpstr>
      <vt:lpstr>DALLE ORE 10 ALLE ORE 19</vt:lpstr>
      <vt:lpstr>Una torre di libri</vt:lpstr>
      <vt:lpstr>I numeri del festival</vt:lpstr>
      <vt:lpstr>Novità del festival Un evento che fa parlare di sé tutto l'anno...</vt:lpstr>
      <vt:lpstr>Novità del festival Un evento che fa parlare di sé tutto l'anno...</vt:lpstr>
      <vt:lpstr>Sale eventi</vt:lpstr>
      <vt:lpstr>Contatti e riferimenti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torre di libri</dc:title>
  <dc:creator>Maria Grazia Russo</dc:creator>
  <cp:lastModifiedBy>Alessio Del Debbio</cp:lastModifiedBy>
  <cp:revision>3</cp:revision>
  <dcterms:created xsi:type="dcterms:W3CDTF">2025-01-14T15:45:10Z</dcterms:created>
  <dcterms:modified xsi:type="dcterms:W3CDTF">2025-01-16T16:42:39Z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2025-01-14T00:00:00Z</vt:filetime>
  </property>
  <property fmtid="{D5CDD505-2E9C-101B-9397-08002B2CF9AE}" pid="5" name="Producer">
    <vt:lpwstr>Microsoft® PowerPoint® per Microsoft 365</vt:lpwstr>
  </property>
</Properties>
</file>